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F1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9" autoAdjust="0"/>
    <p:restoredTop sz="94660"/>
  </p:normalViewPr>
  <p:slideViewPr>
    <p:cSldViewPr snapToGrid="0">
      <p:cViewPr>
        <p:scale>
          <a:sx n="58" d="100"/>
          <a:sy n="58" d="100"/>
        </p:scale>
        <p:origin x="948" y="2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D789AD8-C785-4841-AD99-C644B242160F}" type="datetimeFigureOut">
              <a:rPr lang="en-GB" smtClean="0"/>
              <a:t>31/03/2023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75710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789AD8-C785-4841-AD99-C644B242160F}" type="datetimeFigureOut">
              <a:rPr lang="en-GB" smtClean="0"/>
              <a:t>31/03/2023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1014582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789AD8-C785-4841-AD99-C644B242160F}" type="datetimeFigureOut">
              <a:rPr lang="en-GB" smtClean="0"/>
              <a:t>31/03/2023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71919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789AD8-C785-4841-AD99-C644B242160F}" type="datetimeFigureOut">
              <a:rPr lang="en-GB" smtClean="0"/>
              <a:t>31/03/2023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1936014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789AD8-C785-4841-AD99-C644B242160F}" type="datetimeFigureOut">
              <a:rPr lang="en-GB" smtClean="0"/>
              <a:t>31/03/2023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3997849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D789AD8-C785-4841-AD99-C644B242160F}" type="datetimeFigureOut">
              <a:rPr lang="en-GB" smtClean="0"/>
              <a:t>31/03/2023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3820114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D789AD8-C785-4841-AD99-C644B242160F}" type="datetimeFigureOut">
              <a:rPr lang="en-GB" smtClean="0"/>
              <a:t>31/03/2023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382889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D789AD8-C785-4841-AD99-C644B242160F}" type="datetimeFigureOut">
              <a:rPr lang="en-GB" smtClean="0"/>
              <a:t>31/03/2023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709908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789AD8-C785-4841-AD99-C644B242160F}" type="datetimeFigureOut">
              <a:rPr lang="en-GB" smtClean="0"/>
              <a:t>31/03/2023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536628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789AD8-C785-4841-AD99-C644B242160F}" type="datetimeFigureOut">
              <a:rPr lang="en-GB" smtClean="0"/>
              <a:t>31/03/2023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3026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789AD8-C785-4841-AD99-C644B242160F}" type="datetimeFigureOut">
              <a:rPr lang="en-GB" smtClean="0"/>
              <a:t>31/03/2023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930520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789AD8-C785-4841-AD99-C644B242160F}" type="datetimeFigureOut">
              <a:rPr lang="en-GB" smtClean="0"/>
              <a:t>31/03/2023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FC247F-48B7-4FF2-98F3-AC82A8738981}" type="slidenum">
              <a:rPr lang="en-GB" smtClean="0"/>
              <a:t>‹#›</a:t>
            </a:fld>
            <a:endParaRPr lang="en-GB"/>
          </a:p>
        </p:txBody>
      </p:sp>
    </p:spTree>
    <p:extLst>
      <p:ext uri="{BB962C8B-B14F-4D97-AF65-F5344CB8AC3E}">
        <p14:creationId xmlns:p14="http://schemas.microsoft.com/office/powerpoint/2010/main" val="2318015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ounded Rectangle 7"/>
          <p:cNvSpPr/>
          <p:nvPr/>
        </p:nvSpPr>
        <p:spPr>
          <a:xfrm>
            <a:off x="5950655" y="160338"/>
            <a:ext cx="6139745" cy="457745"/>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accent1">
                    <a:lumMod val="50000"/>
                  </a:schemeClr>
                </a:solidFill>
                <a:latin typeface="Letter-join Plus 36" panose="02000505000000020003" pitchFamily="50" charset="0"/>
              </a:rPr>
              <a:t> Promotion of Peace</a:t>
            </a:r>
            <a:endParaRPr lang="en-GB" sz="3200" dirty="0">
              <a:solidFill>
                <a:schemeClr val="accent1">
                  <a:lumMod val="50000"/>
                </a:schemeClr>
              </a:solidFill>
            </a:endParaRPr>
          </a:p>
        </p:txBody>
      </p:sp>
      <p:pic>
        <p:nvPicPr>
          <p:cNvPr id="1026" name="Picture 2" descr="https://lh5.googleusercontent.com/YHgYbLJbhvyQcPcq97FOk3TcK-0vC45XzD2hFaYf78ZiImkSyVNUwKGmTIq3klBxGr2LswuOnDcsQDongAyigpPl0qKFjjm5fIWdAwMvw30Wb7RX8Jv2Bb2EB7g-VWolBgDIfGBL1n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730" y="233362"/>
            <a:ext cx="1047750" cy="104775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669297" y="233362"/>
            <a:ext cx="3834036" cy="384721"/>
          </a:xfrm>
          <a:prstGeom prst="rect">
            <a:avLst/>
          </a:prstGeom>
          <a:solidFill>
            <a:schemeClr val="accent5">
              <a:lumMod val="60000"/>
              <a:lumOff val="40000"/>
            </a:schemeClr>
          </a:solidFill>
        </p:spPr>
        <p:txBody>
          <a:bodyPr wrap="square" rtlCol="0">
            <a:spAutoFit/>
          </a:bodyPr>
          <a:lstStyle/>
          <a:p>
            <a:pPr algn="ctr"/>
            <a:r>
              <a:rPr lang="en-GB" sz="1900" dirty="0" smtClean="0">
                <a:latin typeface="Letter-join Plus 36" panose="02000505000000020003" pitchFamily="50" charset="0"/>
              </a:rPr>
              <a:t>R.E. </a:t>
            </a:r>
            <a:r>
              <a:rPr lang="en-GB" sz="1900" dirty="0">
                <a:latin typeface="Letter-join Plus 36" panose="02000505000000020003" pitchFamily="50" charset="0"/>
              </a:rPr>
              <a:t>Knowledge Organiser</a:t>
            </a:r>
          </a:p>
        </p:txBody>
      </p:sp>
      <p:sp>
        <p:nvSpPr>
          <p:cNvPr id="4" name="TextBox 3"/>
          <p:cNvSpPr txBox="1"/>
          <p:nvPr/>
        </p:nvSpPr>
        <p:spPr>
          <a:xfrm>
            <a:off x="1669297" y="668061"/>
            <a:ext cx="3834036" cy="384721"/>
          </a:xfrm>
          <a:prstGeom prst="rect">
            <a:avLst/>
          </a:prstGeom>
          <a:solidFill>
            <a:srgbClr val="FFFF00"/>
          </a:solidFill>
        </p:spPr>
        <p:txBody>
          <a:bodyPr wrap="square" rtlCol="0">
            <a:spAutoFit/>
          </a:bodyPr>
          <a:lstStyle/>
          <a:p>
            <a:pPr algn="ctr"/>
            <a:r>
              <a:rPr lang="en-GB" sz="1900" dirty="0">
                <a:latin typeface="Letter-join Plus 36" panose="02000505000000020003" pitchFamily="50" charset="0"/>
              </a:rPr>
              <a:t>Year 6: </a:t>
            </a:r>
            <a:r>
              <a:rPr lang="en-GB" sz="1900" dirty="0" smtClean="0">
                <a:latin typeface="Letter-join Plus 36" panose="02000505000000020003" pitchFamily="50" charset="0"/>
              </a:rPr>
              <a:t>Summer</a:t>
            </a:r>
            <a:r>
              <a:rPr lang="en-GB" sz="1900" dirty="0" smtClean="0">
                <a:latin typeface="Letter-join Plus 36" panose="02000505000000020003" pitchFamily="50" charset="0"/>
              </a:rPr>
              <a:t> </a:t>
            </a:r>
            <a:r>
              <a:rPr lang="en-GB" sz="1900" dirty="0">
                <a:latin typeface="Letter-join Plus 36" panose="02000505000000020003" pitchFamily="50" charset="0"/>
              </a:rPr>
              <a:t>Term </a:t>
            </a:r>
            <a:r>
              <a:rPr lang="en-GB" sz="1900" dirty="0" smtClean="0">
                <a:latin typeface="Letter-join Plus 36" panose="02000505000000020003" pitchFamily="50" charset="0"/>
              </a:rPr>
              <a:t>A</a:t>
            </a:r>
            <a:endParaRPr lang="en-GB" sz="1900" dirty="0">
              <a:latin typeface="Letter-join Plus 36" panose="02000505000000020003" pitchFamily="50"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59226074"/>
              </p:ext>
            </p:extLst>
          </p:nvPr>
        </p:nvGraphicFramePr>
        <p:xfrm>
          <a:off x="265377" y="1331090"/>
          <a:ext cx="3519390" cy="5397560"/>
        </p:xfrm>
        <a:graphic>
          <a:graphicData uri="http://schemas.openxmlformats.org/drawingml/2006/table">
            <a:tbl>
              <a:tblPr firstRow="1" bandRow="1">
                <a:tableStyleId>{5C22544A-7EE6-4342-B048-85BDC9FD1C3A}</a:tableStyleId>
              </a:tblPr>
              <a:tblGrid>
                <a:gridCol w="999396">
                  <a:extLst>
                    <a:ext uri="{9D8B030D-6E8A-4147-A177-3AD203B41FA5}">
                      <a16:colId xmlns:a16="http://schemas.microsoft.com/office/drawing/2014/main" val="2007880241"/>
                    </a:ext>
                  </a:extLst>
                </a:gridCol>
                <a:gridCol w="2519994">
                  <a:extLst>
                    <a:ext uri="{9D8B030D-6E8A-4147-A177-3AD203B41FA5}">
                      <a16:colId xmlns:a16="http://schemas.microsoft.com/office/drawing/2014/main" val="3153568303"/>
                    </a:ext>
                  </a:extLst>
                </a:gridCol>
              </a:tblGrid>
              <a:tr h="504132">
                <a:tc gridSpan="2">
                  <a:txBody>
                    <a:bodyPr/>
                    <a:lstStyle/>
                    <a:p>
                      <a:pPr algn="ctr"/>
                      <a:r>
                        <a:rPr lang="en-GB" sz="1800" dirty="0">
                          <a:solidFill>
                            <a:schemeClr val="tx1"/>
                          </a:solidFill>
                          <a:latin typeface="Letter-join Plus 36" panose="02000505000000020003" pitchFamily="50" charset="0"/>
                        </a:rPr>
                        <a:t>Vocabulary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GB" dirty="0"/>
                    </a:p>
                  </a:txBody>
                  <a:tcPr/>
                </a:tc>
                <a:extLst>
                  <a:ext uri="{0D108BD9-81ED-4DB2-BD59-A6C34878D82A}">
                    <a16:rowId xmlns:a16="http://schemas.microsoft.com/office/drawing/2014/main" val="1792209963"/>
                  </a:ext>
                </a:extLst>
              </a:tr>
              <a:tr h="497992">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200" b="1" i="0" u="none" strike="noStrike" kern="1200" dirty="0" smtClean="0">
                          <a:solidFill>
                            <a:schemeClr val="dk1"/>
                          </a:solidFill>
                          <a:effectLst/>
                          <a:latin typeface="Letter-join Plus 36" panose="02000505000000020003" pitchFamily="50" charset="0"/>
                          <a:ea typeface="+mn-ea"/>
                          <a:cs typeface="+mn-cs"/>
                        </a:rPr>
                        <a:t>Peace</a:t>
                      </a:r>
                      <a:endParaRPr lang="en-GB" sz="1200" b="1" i="0" dirty="0">
                        <a:effectLst/>
                        <a:latin typeface="Letter-join Plus 36" panose="02000505000000020003" pitchFamily="50" charset="0"/>
                      </a:endParaRPr>
                    </a:p>
                    <a:p>
                      <a:pPr algn="ctr">
                        <a:lnSpc>
                          <a:spcPct val="107000"/>
                        </a:lnSpc>
                        <a:spcAft>
                          <a:spcPts val="0"/>
                        </a:spcAft>
                      </a:pPr>
                      <a:endParaRPr lang="en-GB" sz="1200" b="1" i="0" dirty="0">
                        <a:effectLst/>
                        <a:latin typeface="Letter-join Plus 36" panose="02000505000000020003" pitchFamily="50"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2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A state or period in which there is no war or war has ended. Freedom from disturbance; tranquillity.</a:t>
                      </a:r>
                      <a:endParaRPr lang="en-GB" sz="1200" b="0" i="0" kern="1200" dirty="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8986644"/>
                  </a:ext>
                </a:extLst>
              </a:tr>
              <a:tr h="497992">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200" b="1"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acts of peace</a:t>
                      </a:r>
                      <a:endParaRPr lang="en-GB" sz="1200" b="1" i="0" kern="1200" dirty="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2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Actions that bring people closer to creating peace. These can be big actions that involve lots of people and organisations or small ones that a single person can do</a:t>
                      </a:r>
                      <a:endParaRPr lang="en-GB" sz="1200" b="0" i="0" kern="1200" dirty="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5917666"/>
                  </a:ext>
                </a:extLst>
              </a:tr>
              <a:tr h="546345">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200" b="1"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conflic</a:t>
                      </a:r>
                      <a:r>
                        <a:rPr lang="en-GB" sz="1200" dirty="0" smtClean="0"/>
                        <a:t>t</a:t>
                      </a:r>
                      <a:endParaRPr lang="en-GB" sz="1200" b="1" i="0" dirty="0">
                        <a:effectLst/>
                        <a:latin typeface="Letter-join Plus 36" panose="02000505000000020003" pitchFamily="50"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GB" sz="12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GB" sz="12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Disagreements, fighting or wars.</a:t>
                      </a:r>
                      <a:endParaRPr lang="en-GB" sz="1200" b="0" i="0" kern="1200" dirty="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4994008"/>
                  </a:ext>
                </a:extLst>
              </a:tr>
              <a:tr h="62865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200" b="1"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non-violenc</a:t>
                      </a:r>
                      <a:r>
                        <a:rPr lang="en-GB" sz="1200" dirty="0" smtClean="0"/>
                        <a:t>e</a:t>
                      </a:r>
                      <a:endParaRPr lang="en-GB" sz="1200" b="1" i="0" dirty="0">
                        <a:effectLst/>
                        <a:latin typeface="Letter-join Plus 36" panose="02000505000000020003" pitchFamily="50"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GB" sz="12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GB" sz="12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A commitment to resolving things peacefully.</a:t>
                      </a:r>
                      <a:endParaRPr lang="en-GB" sz="1200" b="0" i="0" kern="1200" dirty="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6750679"/>
                  </a:ext>
                </a:extLst>
              </a:tr>
              <a:tr h="185738">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200" b="1"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pacifist</a:t>
                      </a:r>
                      <a:endParaRPr lang="en-GB" sz="1200" b="1" i="0" kern="1200" dirty="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GB" sz="12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GB" sz="12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A person who does not believe in war or violence.</a:t>
                      </a:r>
                      <a:endParaRPr lang="en-GB" sz="1200" b="0" i="0" kern="1200" dirty="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1546116"/>
                  </a:ext>
                </a:extLst>
              </a:tr>
              <a:tr h="7469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i="0" u="none" strike="noStrike" kern="1200" dirty="0" smtClean="0">
                          <a:solidFill>
                            <a:schemeClr val="dk1"/>
                          </a:solidFill>
                          <a:effectLst/>
                          <a:latin typeface="Letter-join Plus 36" panose="02000505000000020003" pitchFamily="50" charset="0"/>
                          <a:ea typeface="+mn-ea"/>
                          <a:cs typeface="+mn-cs"/>
                        </a:rPr>
                        <a:t>inner</a:t>
                      </a:r>
                      <a:r>
                        <a:rPr lang="en-GB" sz="1200" b="1" i="0" u="none" strike="noStrike" kern="1200" baseline="0" dirty="0" smtClean="0">
                          <a:solidFill>
                            <a:schemeClr val="dk1"/>
                          </a:solidFill>
                          <a:effectLst/>
                          <a:latin typeface="Letter-join Plus 36" panose="02000505000000020003" pitchFamily="50" charset="0"/>
                          <a:ea typeface="+mn-ea"/>
                          <a:cs typeface="+mn-cs"/>
                        </a:rPr>
                        <a:t> peace</a:t>
                      </a:r>
                      <a:endParaRPr lang="en-GB" sz="1200" b="1" i="0" dirty="0">
                        <a:effectLst/>
                        <a:latin typeface="Letter-join Plus 36" panose="02000505000000020003" pitchFamily="50"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endParaRPr lang="en-GB" sz="12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endParaRPr>
                    </a:p>
                    <a:p>
                      <a:pPr algn="ctr">
                        <a:lnSpc>
                          <a:spcPct val="107000"/>
                        </a:lnSpc>
                        <a:spcAft>
                          <a:spcPts val="0"/>
                        </a:spcAft>
                      </a:pPr>
                      <a:r>
                        <a:rPr lang="en-GB" sz="12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When a person is able to make their mind calm despite stressful things that may be happening around them.</a:t>
                      </a:r>
                      <a:endParaRPr lang="en-GB" sz="1200" b="0" i="0" kern="1200" dirty="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1847936"/>
                  </a:ext>
                </a:extLst>
              </a:tr>
              <a:tr h="746988">
                <a:tc>
                  <a:txBody>
                    <a:bodyPr/>
                    <a:lstStyle/>
                    <a:p>
                      <a:pPr algn="ctr">
                        <a:lnSpc>
                          <a:spcPct val="107000"/>
                        </a:lnSpc>
                        <a:spcAft>
                          <a:spcPts val="0"/>
                        </a:spcAft>
                      </a:pPr>
                      <a:r>
                        <a:rPr lang="en-US" sz="1200" b="1" i="0" dirty="0" smtClean="0">
                          <a:effectLst/>
                          <a:latin typeface="Letter-join Plus 36" panose="02000505000000020003" pitchFamily="50" charset="0"/>
                          <a:ea typeface="Calibri" panose="020F0502020204030204" pitchFamily="34" charset="0"/>
                          <a:cs typeface="Times New Roman" panose="02020603050405020304" pitchFamily="18" charset="0"/>
                        </a:rPr>
                        <a:t>cohesion</a:t>
                      </a:r>
                      <a:endParaRPr lang="en-GB" sz="1200" b="1" i="0" dirty="0">
                        <a:effectLst/>
                        <a:latin typeface="Letter-join Plus 36" panose="02000505000000020003" pitchFamily="50"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endParaRPr lang="en-GB" sz="12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endParaRPr>
                    </a:p>
                    <a:p>
                      <a:pPr algn="ctr">
                        <a:lnSpc>
                          <a:spcPct val="107000"/>
                        </a:lnSpc>
                        <a:spcAft>
                          <a:spcPts val="0"/>
                        </a:spcAft>
                      </a:pPr>
                      <a:r>
                        <a:rPr lang="en-GB" sz="12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The state of sticking together, or (of people) being in close agreement and working well together</a:t>
                      </a:r>
                      <a:endParaRPr lang="en-GB" sz="1200" b="0" i="0" kern="1200" dirty="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7633508"/>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685248886"/>
              </p:ext>
            </p:extLst>
          </p:nvPr>
        </p:nvGraphicFramePr>
        <p:xfrm>
          <a:off x="5950654" y="668060"/>
          <a:ext cx="6139746" cy="5334000"/>
        </p:xfrm>
        <a:graphic>
          <a:graphicData uri="http://schemas.openxmlformats.org/drawingml/2006/table">
            <a:tbl>
              <a:tblPr firstRow="1" bandRow="1">
                <a:tableStyleId>{7DF18680-E054-41AD-8BC1-D1AEF772440D}</a:tableStyleId>
              </a:tblPr>
              <a:tblGrid>
                <a:gridCol w="6139746">
                  <a:extLst>
                    <a:ext uri="{9D8B030D-6E8A-4147-A177-3AD203B41FA5}">
                      <a16:colId xmlns:a16="http://schemas.microsoft.com/office/drawing/2014/main" val="871901910"/>
                    </a:ext>
                  </a:extLst>
                </a:gridCol>
              </a:tblGrid>
              <a:tr h="358818">
                <a:tc>
                  <a:txBody>
                    <a:bodyPr/>
                    <a:lstStyle/>
                    <a:p>
                      <a:pPr algn="ctr"/>
                      <a:r>
                        <a:rPr lang="en-GB" dirty="0">
                          <a:solidFill>
                            <a:schemeClr val="tx1"/>
                          </a:solidFill>
                          <a:latin typeface="Letter-join Plus 36" panose="02000505000000020003" pitchFamily="50" charset="0"/>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692008497"/>
                  </a:ext>
                </a:extLst>
              </a:tr>
              <a:tr h="4967522">
                <a:tc>
                  <a:txBody>
                    <a:bodyPr/>
                    <a:lstStyle/>
                    <a:p>
                      <a:pPr marL="171450" indent="-171450">
                        <a:buFont typeface="Arial" panose="020B0604020202020204" pitchFamily="34" charset="0"/>
                        <a:buChar char="•"/>
                      </a:pPr>
                      <a:r>
                        <a:rPr lang="en-GB" sz="16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Peace can mean two different things. It could be a time period without any conflict or it could mean an amount of time where you are in a state of calm or quiet with no disturbances. </a:t>
                      </a:r>
                    </a:p>
                    <a:p>
                      <a:pPr marL="171450" indent="-171450">
                        <a:buFont typeface="Arial" panose="020B0604020202020204" pitchFamily="34" charset="0"/>
                        <a:buChar char="•"/>
                      </a:pPr>
                      <a:r>
                        <a:rPr lang="en-GB" sz="16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Peace is something that all governments and organisations aim for. Acts of peace are ways that this can be done – both as communities or as individuals.</a:t>
                      </a:r>
                    </a:p>
                    <a:p>
                      <a:pPr marL="171450" indent="-171450">
                        <a:buFont typeface="Arial" panose="020B0604020202020204" pitchFamily="34" charset="0"/>
                        <a:buChar char="•"/>
                      </a:pPr>
                      <a:r>
                        <a:rPr lang="en-GB" sz="16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One of the important messages of Christianity is ‘Peace on earth’. This was the message from the angels to the Shepherds when Jesus was born.</a:t>
                      </a:r>
                    </a:p>
                    <a:p>
                      <a:pPr marL="171450" indent="-171450">
                        <a:buFont typeface="Arial" panose="020B0604020202020204" pitchFamily="34" charset="0"/>
                        <a:buChar char="•"/>
                      </a:pPr>
                      <a:r>
                        <a:rPr lang="en-GB" sz="16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Peace in Judaism also focuses on ideas like prosperity (for all, not just the rich), fertility of crops, harmony and general well-being.</a:t>
                      </a:r>
                    </a:p>
                    <a:p>
                      <a:pPr marL="171450" indent="-171450">
                        <a:buFont typeface="Arial" panose="020B0604020202020204" pitchFamily="34" charset="0"/>
                        <a:buChar char="•"/>
                      </a:pPr>
                      <a:r>
                        <a:rPr lang="en-GB" sz="16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The word Islam means submission to God. This has been important in creating peace between individuals and nations. While most Muslims are not pacifists, Muslims do not believe in starting wars.</a:t>
                      </a:r>
                    </a:p>
                    <a:p>
                      <a:pPr marL="171450" indent="-171450">
                        <a:buFont typeface="Arial" panose="020B0604020202020204" pitchFamily="34" charset="0"/>
                        <a:buChar char="•"/>
                      </a:pPr>
                      <a:r>
                        <a:rPr lang="en-GB" sz="16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Peace is central to Hinduism. A key teaching in Hinduism is non-violence (ahimsa). This has been used to protest against oppression in India.</a:t>
                      </a:r>
                    </a:p>
                    <a:p>
                      <a:pPr marL="171450" indent="-171450">
                        <a:buFont typeface="Arial" panose="020B0604020202020204" pitchFamily="34" charset="0"/>
                        <a:buChar char="•"/>
                      </a:pPr>
                      <a:r>
                        <a:rPr lang="en-GB" sz="16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Buddhism teaches that through meditation, you can let go of being self-centred and live peacefully and generously with each other.</a:t>
                      </a:r>
                    </a:p>
                    <a:p>
                      <a:pPr marL="171450" indent="-171450">
                        <a:buFont typeface="Arial" panose="020B0604020202020204" pitchFamily="34" charset="0"/>
                        <a:buChar char="•"/>
                      </a:pPr>
                      <a:r>
                        <a:rPr lang="en-GB" sz="16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The founder of Sikhism was committed to </a:t>
                      </a:r>
                      <a:r>
                        <a:rPr lang="en-GB" sz="1600" b="0" i="0" kern="1200" dirty="0" err="1"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nonviolence</a:t>
                      </a:r>
                      <a:r>
                        <a:rPr lang="en-GB" sz="1600" b="0" i="0" kern="1200" dirty="0" smtClean="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rPr>
                        <a:t>. Sikhs promote human rights and harmony and have been involved in charitable work for the poor and needy.</a:t>
                      </a:r>
                      <a:endParaRPr lang="en-GB" sz="1600" b="0" i="0" kern="1200" dirty="0">
                        <a:solidFill>
                          <a:schemeClr val="dk1"/>
                        </a:solidFill>
                        <a:effectLst/>
                        <a:latin typeface="Letter-join Plus 36" panose="02000505000000020003" pitchFamily="50"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3733816"/>
                  </a:ext>
                </a:extLst>
              </a:tr>
            </a:tbl>
          </a:graphicData>
        </a:graphic>
      </p:graphicFrame>
      <p:sp>
        <p:nvSpPr>
          <p:cNvPr id="13" name="AutoShape 4" descr="Carl Linnaeus | Opiliones Wiki | Fando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 name="Picture 2"/>
          <p:cNvPicPr>
            <a:picLocks noChangeAspect="1"/>
          </p:cNvPicPr>
          <p:nvPr/>
        </p:nvPicPr>
        <p:blipFill>
          <a:blip r:embed="rId3"/>
          <a:stretch>
            <a:fillRect/>
          </a:stretch>
        </p:blipFill>
        <p:spPr>
          <a:xfrm>
            <a:off x="3877459" y="5046646"/>
            <a:ext cx="1905000" cy="1811354"/>
          </a:xfrm>
          <a:prstGeom prst="rect">
            <a:avLst/>
          </a:prstGeom>
        </p:spPr>
      </p:pic>
      <p:pic>
        <p:nvPicPr>
          <p:cNvPr id="11" name="Picture 10"/>
          <p:cNvPicPr>
            <a:picLocks noChangeAspect="1"/>
          </p:cNvPicPr>
          <p:nvPr/>
        </p:nvPicPr>
        <p:blipFill>
          <a:blip r:embed="rId4"/>
          <a:stretch>
            <a:fillRect/>
          </a:stretch>
        </p:blipFill>
        <p:spPr>
          <a:xfrm>
            <a:off x="5503333" y="6049990"/>
            <a:ext cx="6587067" cy="808010"/>
          </a:xfrm>
          <a:prstGeom prst="rect">
            <a:avLst/>
          </a:prstGeom>
        </p:spPr>
      </p:pic>
      <p:pic>
        <p:nvPicPr>
          <p:cNvPr id="14" name="Picture 13"/>
          <p:cNvPicPr>
            <a:picLocks noChangeAspect="1"/>
          </p:cNvPicPr>
          <p:nvPr/>
        </p:nvPicPr>
        <p:blipFill>
          <a:blip r:embed="rId5"/>
          <a:stretch>
            <a:fillRect/>
          </a:stretch>
        </p:blipFill>
        <p:spPr>
          <a:xfrm>
            <a:off x="3952962" y="1285021"/>
            <a:ext cx="1829498" cy="1876425"/>
          </a:xfrm>
          <a:prstGeom prst="rect">
            <a:avLst/>
          </a:prstGeom>
        </p:spPr>
      </p:pic>
      <p:sp>
        <p:nvSpPr>
          <p:cNvPr id="16" name="Rectangle 15"/>
          <p:cNvSpPr/>
          <p:nvPr/>
        </p:nvSpPr>
        <p:spPr>
          <a:xfrm>
            <a:off x="3877460" y="2216426"/>
            <a:ext cx="426184" cy="10436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17"/>
          <p:cNvPicPr>
            <a:picLocks noChangeAspect="1"/>
          </p:cNvPicPr>
          <p:nvPr/>
        </p:nvPicPr>
        <p:blipFill>
          <a:blip r:embed="rId6"/>
          <a:stretch>
            <a:fillRect/>
          </a:stretch>
        </p:blipFill>
        <p:spPr>
          <a:xfrm>
            <a:off x="4025821" y="3186984"/>
            <a:ext cx="1869248" cy="1811733"/>
          </a:xfrm>
          <a:prstGeom prst="rect">
            <a:avLst/>
          </a:prstGeom>
        </p:spPr>
      </p:pic>
    </p:spTree>
    <p:extLst>
      <p:ext uri="{BB962C8B-B14F-4D97-AF65-F5344CB8AC3E}">
        <p14:creationId xmlns:p14="http://schemas.microsoft.com/office/powerpoint/2010/main" val="1430684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1274</TotalTime>
  <Words>377</Words>
  <Application>Microsoft Office PowerPoint</Application>
  <PresentationFormat>Widescreen</PresentationFormat>
  <Paragraphs>32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Letter-join Plus 36</vt:lpstr>
      <vt:lpstr>Times New Roman</vt:lpstr>
      <vt:lpstr>Office Theme</vt:lpstr>
      <vt:lpstr>PowerPoint Presentation</vt:lpstr>
    </vt:vector>
  </TitlesOfParts>
  <Company>ALT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Bradshaw-Campbell Louise</dc:creator>
  <cp:lastModifiedBy>Hema Patel-Thorpe</cp:lastModifiedBy>
  <cp:revision>30</cp:revision>
  <dcterms:created xsi:type="dcterms:W3CDTF">2020-09-17T15:40:05Z</dcterms:created>
  <dcterms:modified xsi:type="dcterms:W3CDTF">2023-03-31T18:39:53Z</dcterms:modified>
</cp:coreProperties>
</file>