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9" r:id="rId2"/>
    <p:sldId id="300" r:id="rId3"/>
    <p:sldId id="301" r:id="rId4"/>
    <p:sldId id="295" r:id="rId5"/>
    <p:sldId id="296" r:id="rId6"/>
    <p:sldId id="302" r:id="rId7"/>
    <p:sldId id="298" r:id="rId8"/>
    <p:sldId id="297" r:id="rId9"/>
    <p:sldId id="256" r:id="rId10"/>
    <p:sldId id="264" r:id="rId11"/>
    <p:sldId id="267" r:id="rId12"/>
    <p:sldId id="275" r:id="rId13"/>
    <p:sldId id="279" r:id="rId14"/>
    <p:sldId id="289" r:id="rId15"/>
    <p:sldId id="281" r:id="rId16"/>
    <p:sldId id="292" r:id="rId17"/>
    <p:sldId id="294"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4660"/>
  </p:normalViewPr>
  <p:slideViewPr>
    <p:cSldViewPr snapToGrid="0">
      <p:cViewPr varScale="1">
        <p:scale>
          <a:sx n="115" d="100"/>
          <a:sy n="115" d="100"/>
        </p:scale>
        <p:origin x="40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F6659198-8434-4549-81FB-2F0980BF6BDB}" type="datetimeFigureOut">
              <a:rPr lang="en-GB" smtClean="0"/>
              <a:t>02/12/2022</a:t>
            </a:fld>
            <a:endParaRPr lang="en-GB"/>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588B2CE-04E6-4EAC-8927-4CDF71F91221}" type="slidenum">
              <a:rPr lang="en-GB" smtClean="0"/>
              <a:t>‹#›</a:t>
            </a:fld>
            <a:endParaRPr lang="en-GB"/>
          </a:p>
        </p:txBody>
      </p:sp>
    </p:spTree>
    <p:extLst>
      <p:ext uri="{BB962C8B-B14F-4D97-AF65-F5344CB8AC3E}">
        <p14:creationId xmlns:p14="http://schemas.microsoft.com/office/powerpoint/2010/main" val="4024996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59198-8434-4549-81FB-2F0980BF6BDB}" type="datetimeFigureOut">
              <a:rPr lang="en-GB" smtClean="0"/>
              <a:t>02/12/2022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3456496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F6659198-8434-4549-81FB-2F0980BF6BDB}" type="datetimeFigureOut">
              <a:rPr lang="en-GB" smtClean="0"/>
              <a:t>02/12/2022</a:t>
            </a:fld>
            <a:endParaRPr lang="en-GB"/>
          </a:p>
        </p:txBody>
      </p:sp>
      <p:sp>
        <p:nvSpPr>
          <p:cNvPr id="5" name="Footer Placeholder 4"/>
          <p:cNvSpPr>
            <a:spLocks noGrp="1"/>
          </p:cNvSpPr>
          <p:nvPr>
            <p:ph type="ftr" sz="quarter" idx="11"/>
          </p:nvPr>
        </p:nvSpPr>
        <p:spPr>
          <a:xfrm>
            <a:off x="774923" y="5951811"/>
            <a:ext cx="7896279" cy="365125"/>
          </a:xfrm>
        </p:spPr>
        <p:txBody>
          <a:bodyPr/>
          <a:lstStyle/>
          <a:p>
            <a:endParaRPr lang="en-GB"/>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588B2CE-04E6-4EAC-8927-4CDF71F91221}" type="slidenum">
              <a:rPr lang="en-GB" smtClean="0"/>
              <a:t>‹#›</a:t>
            </a:fld>
            <a:endParaRPr lang="en-GB"/>
          </a:p>
        </p:txBody>
      </p:sp>
    </p:spTree>
    <p:extLst>
      <p:ext uri="{BB962C8B-B14F-4D97-AF65-F5344CB8AC3E}">
        <p14:creationId xmlns:p14="http://schemas.microsoft.com/office/powerpoint/2010/main" val="3509007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659198-8434-4549-81FB-2F0980BF6BDB}" type="datetimeFigureOut">
              <a:rPr lang="en-GB" smtClean="0"/>
              <a:t>02/12/2022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10558300" y="5956137"/>
            <a:ext cx="1052508" cy="365125"/>
          </a:xfrm>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6585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F6659198-8434-4549-81FB-2F0980BF6BDB}" type="datetimeFigureOut">
              <a:rPr lang="en-GB" smtClean="0"/>
              <a:t>02/12/2022</a:t>
            </a:fld>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588B2CE-04E6-4EAC-8927-4CDF71F91221}" type="slidenum">
              <a:rPr lang="en-GB" smtClean="0"/>
              <a:t>‹#›</a:t>
            </a:fld>
            <a:endParaRPr lang="en-GB"/>
          </a:p>
        </p:txBody>
      </p:sp>
    </p:spTree>
    <p:extLst>
      <p:ext uri="{BB962C8B-B14F-4D97-AF65-F5344CB8AC3E}">
        <p14:creationId xmlns:p14="http://schemas.microsoft.com/office/powerpoint/2010/main" val="2871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6659198-8434-4549-81FB-2F0980BF6BDB}" type="datetimeFigureOut">
              <a:rPr lang="en-GB" smtClean="0"/>
              <a:t>02/12/2022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3608638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6659198-8434-4549-81FB-2F0980BF6BDB}" type="datetimeFigureOut">
              <a:rPr lang="en-GB" smtClean="0"/>
              <a:t>02/12/2022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2304775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6659198-8434-4549-81FB-2F0980BF6BDB}" type="datetimeFigureOut">
              <a:rPr lang="en-GB" smtClean="0"/>
              <a:t>02/12/2022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1769492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659198-8434-4549-81FB-2F0980BF6BDB}" type="datetimeFigureOut">
              <a:rPr lang="en-GB" smtClean="0"/>
              <a:t>02/12/2022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1278239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F6659198-8434-4549-81FB-2F0980BF6BDB}" type="datetimeFigureOut">
              <a:rPr lang="en-GB" smtClean="0"/>
              <a:t>02/12/2022</a:t>
            </a:fld>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588B2CE-04E6-4EAC-8927-4CDF71F91221}" type="slidenum">
              <a:rPr lang="en-GB" smtClean="0"/>
              <a:t>‹#›</a:t>
            </a:fld>
            <a:endParaRPr lang="en-GB"/>
          </a:p>
        </p:txBody>
      </p:sp>
    </p:spTree>
    <p:extLst>
      <p:ext uri="{BB962C8B-B14F-4D97-AF65-F5344CB8AC3E}">
        <p14:creationId xmlns:p14="http://schemas.microsoft.com/office/powerpoint/2010/main" val="2048644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6659198-8434-4549-81FB-2F0980BF6BDB}" type="datetimeFigureOut">
              <a:rPr lang="en-GB" smtClean="0"/>
              <a:t>02/12/2022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588B2CE-04E6-4EAC-8927-4CDF71F91221}" type="slidenum">
              <a:rPr lang="en-GB" smtClean="0"/>
              <a:t>‹#›</a:t>
            </a:fld>
            <a:endParaRPr lang="en-GB"/>
          </a:p>
        </p:txBody>
      </p:sp>
    </p:spTree>
    <p:extLst>
      <p:ext uri="{BB962C8B-B14F-4D97-AF65-F5344CB8AC3E}">
        <p14:creationId xmlns:p14="http://schemas.microsoft.com/office/powerpoint/2010/main" val="3130878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F6659198-8434-4549-81FB-2F0980BF6BDB}" type="datetimeFigureOut">
              <a:rPr lang="en-GB" smtClean="0"/>
              <a:t>02/12/2022</a:t>
            </a:fld>
            <a:endParaRPr lang="en-GB"/>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588B2CE-04E6-4EAC-8927-4CDF71F91221}" type="slidenum">
              <a:rPr lang="en-GB" smtClean="0"/>
              <a:t>‹#›</a:t>
            </a:fld>
            <a:endParaRPr lang="en-GB"/>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559603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thinkuknow.co.uk/parents/" TargetMode="Externa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www.bbc.com/ownit/curations/parents" TargetMode="Externa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at Isle </a:t>
            </a:r>
            <a:r>
              <a:rPr lang="en-GB" smtClean="0"/>
              <a:t>of </a:t>
            </a:r>
            <a:r>
              <a:rPr lang="en-GB" smtClean="0"/>
              <a:t>Ely: </a:t>
            </a:r>
            <a:r>
              <a:rPr lang="en-GB" dirty="0" smtClean="0"/>
              <a:t>Parent Forum </a:t>
            </a:r>
            <a:r>
              <a:rPr lang="en-GB" smtClean="0"/>
              <a:t>2</a:t>
            </a:r>
            <a:r>
              <a:rPr lang="en-GB" baseline="30000" smtClean="0"/>
              <a:t>nd</a:t>
            </a:r>
            <a:r>
              <a:rPr lang="en-GB"/>
              <a:t> </a:t>
            </a:r>
            <a:r>
              <a:rPr lang="en-GB" smtClean="0"/>
              <a:t>December </a:t>
            </a:r>
            <a:r>
              <a:rPr lang="en-GB" dirty="0" smtClean="0"/>
              <a:t>2022</a:t>
            </a:r>
            <a:endParaRPr lang="en-GB" dirty="0"/>
          </a:p>
        </p:txBody>
      </p:sp>
      <p:pic>
        <p:nvPicPr>
          <p:cNvPr id="6" name="Picture 5"/>
          <p:cNvPicPr>
            <a:picLocks noChangeAspect="1"/>
          </p:cNvPicPr>
          <p:nvPr/>
        </p:nvPicPr>
        <p:blipFill>
          <a:blip r:embed="rId2"/>
          <a:stretch>
            <a:fillRect/>
          </a:stretch>
        </p:blipFill>
        <p:spPr>
          <a:xfrm>
            <a:off x="4254273" y="2418534"/>
            <a:ext cx="3294647" cy="3185432"/>
          </a:xfrm>
          <a:prstGeom prst="rect">
            <a:avLst/>
          </a:prstGeom>
        </p:spPr>
      </p:pic>
    </p:spTree>
    <p:extLst>
      <p:ext uri="{BB962C8B-B14F-4D97-AF65-F5344CB8AC3E}">
        <p14:creationId xmlns:p14="http://schemas.microsoft.com/office/powerpoint/2010/main" val="2658904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Important legal documents used by school help with:</a:t>
            </a:r>
            <a:endParaRPr lang="en-GB" dirty="0"/>
          </a:p>
        </p:txBody>
      </p:sp>
      <p:sp>
        <p:nvSpPr>
          <p:cNvPr id="3" name="Content Placeholder 2"/>
          <p:cNvSpPr>
            <a:spLocks noGrp="1"/>
          </p:cNvSpPr>
          <p:nvPr>
            <p:ph idx="1"/>
          </p:nvPr>
        </p:nvSpPr>
        <p:spPr/>
        <p:txBody>
          <a:bodyPr/>
          <a:lstStyle/>
          <a:p>
            <a:r>
              <a:rPr lang="en-GB" dirty="0" smtClean="0"/>
              <a:t>The use of technology has become a significant component of many safeguarding issues.</a:t>
            </a:r>
          </a:p>
          <a:p>
            <a:r>
              <a:rPr lang="en-GB" dirty="0" smtClean="0"/>
              <a:t>Impact of lockdowns</a:t>
            </a:r>
          </a:p>
          <a:p>
            <a:r>
              <a:rPr lang="en-GB" dirty="0" smtClean="0"/>
              <a:t>‘An effective approach to online safety empowers a school or college to protect and educate the whole school or college community in their use of technology and establishes mechanisms to identify, intervene in, and escalate any incident where appropriate.’</a:t>
            </a:r>
          </a:p>
        </p:txBody>
      </p:sp>
    </p:spTree>
    <p:extLst>
      <p:ext uri="{BB962C8B-B14F-4D97-AF65-F5344CB8AC3E}">
        <p14:creationId xmlns:p14="http://schemas.microsoft.com/office/powerpoint/2010/main" val="331710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National agenda</a:t>
            </a:r>
            <a:endParaRPr lang="en-GB" dirty="0"/>
          </a:p>
        </p:txBody>
      </p:sp>
      <p:pic>
        <p:nvPicPr>
          <p:cNvPr id="4" name="Picture 3"/>
          <p:cNvPicPr>
            <a:picLocks noChangeAspect="1"/>
          </p:cNvPicPr>
          <p:nvPr/>
        </p:nvPicPr>
        <p:blipFill>
          <a:blip r:embed="rId2"/>
          <a:stretch>
            <a:fillRect/>
          </a:stretch>
        </p:blipFill>
        <p:spPr>
          <a:xfrm>
            <a:off x="1748721" y="1867988"/>
            <a:ext cx="8538536" cy="4734847"/>
          </a:xfrm>
          <a:prstGeom prst="rect">
            <a:avLst/>
          </a:prstGeom>
        </p:spPr>
      </p:pic>
    </p:spTree>
    <p:extLst>
      <p:ext uri="{BB962C8B-B14F-4D97-AF65-F5344CB8AC3E}">
        <p14:creationId xmlns:p14="http://schemas.microsoft.com/office/powerpoint/2010/main" val="11336220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12935"/>
          </a:xfrm>
        </p:spPr>
        <p:txBody>
          <a:bodyPr/>
          <a:lstStyle/>
          <a:p>
            <a:r>
              <a:rPr lang="en-GB" dirty="0" smtClean="0"/>
              <a:t>Key </a:t>
            </a:r>
            <a:r>
              <a:rPr lang="en-GB" dirty="0" err="1" smtClean="0"/>
              <a:t>findingS</a:t>
            </a:r>
            <a:endParaRPr lang="en-GB" dirty="0"/>
          </a:p>
        </p:txBody>
      </p:sp>
      <p:pic>
        <p:nvPicPr>
          <p:cNvPr id="3" name="Picture 2"/>
          <p:cNvPicPr>
            <a:picLocks noChangeAspect="1"/>
          </p:cNvPicPr>
          <p:nvPr/>
        </p:nvPicPr>
        <p:blipFill>
          <a:blip r:embed="rId2"/>
          <a:stretch>
            <a:fillRect/>
          </a:stretch>
        </p:blipFill>
        <p:spPr>
          <a:xfrm>
            <a:off x="363615" y="1415094"/>
            <a:ext cx="3753644" cy="5032359"/>
          </a:xfrm>
          <a:prstGeom prst="rect">
            <a:avLst/>
          </a:prstGeom>
        </p:spPr>
      </p:pic>
      <p:pic>
        <p:nvPicPr>
          <p:cNvPr id="5" name="Picture 4"/>
          <p:cNvPicPr>
            <a:picLocks noChangeAspect="1"/>
          </p:cNvPicPr>
          <p:nvPr/>
        </p:nvPicPr>
        <p:blipFill>
          <a:blip r:embed="rId3"/>
          <a:stretch>
            <a:fillRect/>
          </a:stretch>
        </p:blipFill>
        <p:spPr>
          <a:xfrm>
            <a:off x="4117258" y="1415093"/>
            <a:ext cx="4098209" cy="5032359"/>
          </a:xfrm>
          <a:prstGeom prst="rect">
            <a:avLst/>
          </a:prstGeom>
        </p:spPr>
      </p:pic>
      <p:pic>
        <p:nvPicPr>
          <p:cNvPr id="6" name="Picture 5"/>
          <p:cNvPicPr>
            <a:picLocks noChangeAspect="1"/>
          </p:cNvPicPr>
          <p:nvPr/>
        </p:nvPicPr>
        <p:blipFill>
          <a:blip r:embed="rId4"/>
          <a:stretch>
            <a:fillRect/>
          </a:stretch>
        </p:blipFill>
        <p:spPr>
          <a:xfrm>
            <a:off x="8215467" y="1415092"/>
            <a:ext cx="3669710" cy="5032360"/>
          </a:xfrm>
          <a:prstGeom prst="rect">
            <a:avLst/>
          </a:prstGeom>
        </p:spPr>
      </p:pic>
    </p:spTree>
    <p:extLst>
      <p:ext uri="{BB962C8B-B14F-4D97-AF65-F5344CB8AC3E}">
        <p14:creationId xmlns:p14="http://schemas.microsoft.com/office/powerpoint/2010/main" val="3501626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Risk vs benefit</a:t>
            </a:r>
            <a:endParaRPr lang="en-GB" dirty="0"/>
          </a:p>
        </p:txBody>
      </p:sp>
      <p:sp>
        <p:nvSpPr>
          <p:cNvPr id="3" name="Content Placeholder 2"/>
          <p:cNvSpPr>
            <a:spLocks noGrp="1"/>
          </p:cNvSpPr>
          <p:nvPr>
            <p:ph idx="1"/>
          </p:nvPr>
        </p:nvSpPr>
        <p:spPr/>
        <p:txBody>
          <a:bodyPr/>
          <a:lstStyle/>
          <a:p>
            <a:r>
              <a:rPr lang="en-GB" sz="3200" dirty="0" smtClean="0">
                <a:solidFill>
                  <a:schemeClr val="accent3">
                    <a:lumMod val="50000"/>
                  </a:schemeClr>
                </a:solidFill>
              </a:rPr>
              <a:t>What do those facts tell us?</a:t>
            </a:r>
          </a:p>
          <a:p>
            <a:r>
              <a:rPr lang="en-GB" sz="3200" dirty="0" smtClean="0">
                <a:solidFill>
                  <a:schemeClr val="accent3">
                    <a:lumMod val="50000"/>
                  </a:schemeClr>
                </a:solidFill>
              </a:rPr>
              <a:t>What do the children we need to teach/to learn?</a:t>
            </a:r>
          </a:p>
          <a:p>
            <a:r>
              <a:rPr lang="en-GB" sz="3200" dirty="0" smtClean="0">
                <a:solidFill>
                  <a:schemeClr val="accent3">
                    <a:lumMod val="50000"/>
                  </a:schemeClr>
                </a:solidFill>
              </a:rPr>
              <a:t>Today’s pupils are growing up in an increasingly complex world, living their lives seamlessly on and offline. This presents many positive and exciting opportunities, but also challenges and risks. </a:t>
            </a:r>
          </a:p>
          <a:p>
            <a:endParaRPr lang="en-GB" dirty="0" smtClean="0"/>
          </a:p>
        </p:txBody>
      </p:sp>
    </p:spTree>
    <p:extLst>
      <p:ext uri="{BB962C8B-B14F-4D97-AF65-F5344CB8AC3E}">
        <p14:creationId xmlns:p14="http://schemas.microsoft.com/office/powerpoint/2010/main" val="20051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06019" y="854078"/>
            <a:ext cx="8469946" cy="5319858"/>
          </a:xfrm>
          <a:prstGeom prst="rect">
            <a:avLst/>
          </a:prstGeom>
        </p:spPr>
      </p:pic>
    </p:spTree>
    <p:extLst>
      <p:ext uri="{BB962C8B-B14F-4D97-AF65-F5344CB8AC3E}">
        <p14:creationId xmlns:p14="http://schemas.microsoft.com/office/powerpoint/2010/main" val="25331893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66076" y="1108621"/>
            <a:ext cx="9316750" cy="5163271"/>
          </a:xfrm>
          <a:prstGeom prst="rect">
            <a:avLst/>
          </a:prstGeom>
        </p:spPr>
      </p:pic>
    </p:spTree>
    <p:extLst>
      <p:ext uri="{BB962C8B-B14F-4D97-AF65-F5344CB8AC3E}">
        <p14:creationId xmlns:p14="http://schemas.microsoft.com/office/powerpoint/2010/main" val="2226024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Education</a:t>
            </a:r>
            <a:endParaRPr lang="en-GB" dirty="0"/>
          </a:p>
        </p:txBody>
      </p:sp>
      <p:sp>
        <p:nvSpPr>
          <p:cNvPr id="3" name="Content Placeholder 2"/>
          <p:cNvSpPr>
            <a:spLocks noGrp="1"/>
          </p:cNvSpPr>
          <p:nvPr>
            <p:ph idx="1"/>
          </p:nvPr>
        </p:nvSpPr>
        <p:spPr/>
        <p:txBody>
          <a:bodyPr>
            <a:noAutofit/>
          </a:bodyPr>
          <a:lstStyle/>
          <a:p>
            <a:r>
              <a:rPr lang="en-GB" sz="2400" dirty="0" smtClean="0">
                <a:solidFill>
                  <a:schemeClr val="accent3">
                    <a:lumMod val="50000"/>
                  </a:schemeClr>
                </a:solidFill>
              </a:rPr>
              <a:t>Teaching online safety </a:t>
            </a:r>
          </a:p>
          <a:p>
            <a:r>
              <a:rPr lang="en-GB" sz="2400" dirty="0" smtClean="0">
                <a:solidFill>
                  <a:schemeClr val="accent3">
                    <a:lumMod val="50000"/>
                  </a:schemeClr>
                </a:solidFill>
              </a:rPr>
              <a:t>Teach behaviours, not technology ✓</a:t>
            </a:r>
          </a:p>
          <a:p>
            <a:r>
              <a:rPr lang="en-GB" sz="2400" dirty="0" smtClean="0">
                <a:solidFill>
                  <a:schemeClr val="accent3">
                    <a:lumMod val="50000"/>
                  </a:schemeClr>
                </a:solidFill>
              </a:rPr>
              <a:t>Link online and offline activity ✓</a:t>
            </a:r>
          </a:p>
          <a:p>
            <a:r>
              <a:rPr lang="en-GB" sz="2400" dirty="0" smtClean="0">
                <a:solidFill>
                  <a:schemeClr val="accent3">
                    <a:lumMod val="50000"/>
                  </a:schemeClr>
                </a:solidFill>
              </a:rPr>
              <a:t>Keep it relevant - but beware ‘promoting’ behaviours ✓</a:t>
            </a:r>
          </a:p>
          <a:p>
            <a:r>
              <a:rPr lang="en-GB" sz="2400" dirty="0" smtClean="0">
                <a:solidFill>
                  <a:schemeClr val="accent3">
                    <a:lumMod val="50000"/>
                  </a:schemeClr>
                </a:solidFill>
              </a:rPr>
              <a:t>Recognise shift to focus on health, wellbeing and relationships ✓</a:t>
            </a:r>
          </a:p>
          <a:p>
            <a:r>
              <a:rPr lang="en-GB" sz="2400" dirty="0" smtClean="0">
                <a:solidFill>
                  <a:schemeClr val="accent3">
                    <a:lumMod val="50000"/>
                  </a:schemeClr>
                </a:solidFill>
              </a:rPr>
              <a:t>Explicitly integrate with RSE approach ✓</a:t>
            </a:r>
          </a:p>
          <a:p>
            <a:r>
              <a:rPr lang="en-GB" sz="2400" dirty="0" smtClean="0">
                <a:solidFill>
                  <a:schemeClr val="accent3">
                    <a:lumMod val="50000"/>
                  </a:schemeClr>
                </a:solidFill>
              </a:rPr>
              <a:t>Make reporting easy ✓</a:t>
            </a:r>
          </a:p>
          <a:p>
            <a:r>
              <a:rPr lang="en-GB" sz="2400" dirty="0" smtClean="0">
                <a:solidFill>
                  <a:schemeClr val="accent3">
                    <a:lumMod val="50000"/>
                  </a:schemeClr>
                </a:solidFill>
              </a:rPr>
              <a:t>Consider messages carefully</a:t>
            </a:r>
            <a:endParaRPr lang="en-GB" sz="2400" dirty="0">
              <a:solidFill>
                <a:schemeClr val="accent3">
                  <a:lumMod val="50000"/>
                </a:schemeClr>
              </a:solidFill>
            </a:endParaRPr>
          </a:p>
        </p:txBody>
      </p:sp>
    </p:spTree>
    <p:extLst>
      <p:ext uri="{BB962C8B-B14F-4D97-AF65-F5344CB8AC3E}">
        <p14:creationId xmlns:p14="http://schemas.microsoft.com/office/powerpoint/2010/main" val="265876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7946"/>
            <a:ext cx="10515600" cy="1325563"/>
          </a:xfrm>
        </p:spPr>
        <p:txBody>
          <a:bodyPr/>
          <a:lstStyle/>
          <a:p>
            <a:r>
              <a:rPr lang="en-GB" dirty="0" smtClean="0"/>
              <a:t>Rate yourself!</a:t>
            </a:r>
            <a:endParaRPr lang="en-GB" dirty="0"/>
          </a:p>
        </p:txBody>
      </p:sp>
      <p:sp>
        <p:nvSpPr>
          <p:cNvPr id="4" name="Rectangle 3"/>
          <p:cNvSpPr/>
          <p:nvPr/>
        </p:nvSpPr>
        <p:spPr>
          <a:xfrm>
            <a:off x="600891" y="1868583"/>
            <a:ext cx="6422571" cy="2308324"/>
          </a:xfrm>
          <a:prstGeom prst="rect">
            <a:avLst/>
          </a:prstGeom>
        </p:spPr>
        <p:txBody>
          <a:bodyPr wrap="square">
            <a:spAutoFit/>
          </a:bodyPr>
          <a:lstStyle/>
          <a:p>
            <a:r>
              <a:rPr lang="en-GB" sz="2400" dirty="0" smtClean="0">
                <a:solidFill>
                  <a:schemeClr val="accent3">
                    <a:lumMod val="50000"/>
                  </a:schemeClr>
                </a:solidFill>
              </a:rPr>
              <a:t>• Your knowledge of the key issues</a:t>
            </a:r>
          </a:p>
          <a:p>
            <a:r>
              <a:rPr lang="en-GB" sz="2400" dirty="0" smtClean="0">
                <a:solidFill>
                  <a:schemeClr val="accent3">
                    <a:lumMod val="50000"/>
                  </a:schemeClr>
                </a:solidFill>
              </a:rPr>
              <a:t>• Your familiarity with your school’s policies</a:t>
            </a:r>
          </a:p>
          <a:p>
            <a:r>
              <a:rPr lang="en-GB" sz="2400" dirty="0" smtClean="0">
                <a:solidFill>
                  <a:schemeClr val="accent3">
                    <a:lumMod val="50000"/>
                  </a:schemeClr>
                </a:solidFill>
              </a:rPr>
              <a:t>• Your awareness of children’s online activities</a:t>
            </a:r>
          </a:p>
          <a:p>
            <a:r>
              <a:rPr lang="en-GB" sz="2400" dirty="0" smtClean="0">
                <a:solidFill>
                  <a:schemeClr val="accent3">
                    <a:lumMod val="50000"/>
                  </a:schemeClr>
                </a:solidFill>
              </a:rPr>
              <a:t>• The support you need</a:t>
            </a:r>
          </a:p>
          <a:p>
            <a:r>
              <a:rPr lang="en-GB" sz="2400" dirty="0" smtClean="0">
                <a:solidFill>
                  <a:schemeClr val="accent3">
                    <a:lumMod val="50000"/>
                  </a:schemeClr>
                </a:solidFill>
              </a:rPr>
              <a:t>• Your readiness to respond appropriately to an incident</a:t>
            </a:r>
          </a:p>
        </p:txBody>
      </p:sp>
      <p:pic>
        <p:nvPicPr>
          <p:cNvPr id="5" name="Picture 4"/>
          <p:cNvPicPr>
            <a:picLocks noChangeAspect="1"/>
          </p:cNvPicPr>
          <p:nvPr/>
        </p:nvPicPr>
        <p:blipFill>
          <a:blip r:embed="rId2"/>
          <a:stretch>
            <a:fillRect/>
          </a:stretch>
        </p:blipFill>
        <p:spPr>
          <a:xfrm>
            <a:off x="8098971" y="0"/>
            <a:ext cx="4093029" cy="3022745"/>
          </a:xfrm>
          <a:prstGeom prst="rect">
            <a:avLst/>
          </a:prstGeom>
        </p:spPr>
      </p:pic>
      <p:pic>
        <p:nvPicPr>
          <p:cNvPr id="6" name="Picture 5">
            <a:hlinkClick r:id="rId3"/>
          </p:cNvPr>
          <p:cNvPicPr>
            <a:picLocks noChangeAspect="1"/>
          </p:cNvPicPr>
          <p:nvPr/>
        </p:nvPicPr>
        <p:blipFill>
          <a:blip r:embed="rId4"/>
          <a:stretch>
            <a:fillRect/>
          </a:stretch>
        </p:blipFill>
        <p:spPr>
          <a:xfrm>
            <a:off x="0" y="4197110"/>
            <a:ext cx="5506706" cy="2660890"/>
          </a:xfrm>
          <a:prstGeom prst="rect">
            <a:avLst/>
          </a:prstGeom>
        </p:spPr>
      </p:pic>
      <p:pic>
        <p:nvPicPr>
          <p:cNvPr id="7" name="Picture 6">
            <a:hlinkClick r:id="rId5"/>
          </p:cNvPr>
          <p:cNvPicPr>
            <a:picLocks noChangeAspect="1"/>
          </p:cNvPicPr>
          <p:nvPr/>
        </p:nvPicPr>
        <p:blipFill>
          <a:blip r:embed="rId6"/>
          <a:stretch>
            <a:fillRect/>
          </a:stretch>
        </p:blipFill>
        <p:spPr>
          <a:xfrm>
            <a:off x="8098971" y="3977719"/>
            <a:ext cx="4093029" cy="2880281"/>
          </a:xfrm>
          <a:prstGeom prst="rect">
            <a:avLst/>
          </a:prstGeom>
        </p:spPr>
      </p:pic>
    </p:spTree>
    <p:extLst>
      <p:ext uri="{BB962C8B-B14F-4D97-AF65-F5344CB8AC3E}">
        <p14:creationId xmlns:p14="http://schemas.microsoft.com/office/powerpoint/2010/main" val="18723904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Safety at Isle of Ely</a:t>
            </a:r>
            <a:endParaRPr lang="en-GB" dirty="0"/>
          </a:p>
        </p:txBody>
      </p:sp>
      <p:pic>
        <p:nvPicPr>
          <p:cNvPr id="4" name="Picture 3"/>
          <p:cNvPicPr>
            <a:picLocks noChangeAspect="1"/>
          </p:cNvPicPr>
          <p:nvPr/>
        </p:nvPicPr>
        <p:blipFill>
          <a:blip r:embed="rId2"/>
          <a:stretch>
            <a:fillRect/>
          </a:stretch>
        </p:blipFill>
        <p:spPr>
          <a:xfrm>
            <a:off x="4867275" y="2588352"/>
            <a:ext cx="2457450" cy="2647950"/>
          </a:xfrm>
          <a:prstGeom prst="rect">
            <a:avLst/>
          </a:prstGeom>
        </p:spPr>
      </p:pic>
    </p:spTree>
    <p:extLst>
      <p:ext uri="{BB962C8B-B14F-4D97-AF65-F5344CB8AC3E}">
        <p14:creationId xmlns:p14="http://schemas.microsoft.com/office/powerpoint/2010/main" val="586348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 Rules</a:t>
            </a:r>
            <a:endParaRPr lang="en-GB" dirty="0"/>
          </a:p>
        </p:txBody>
      </p:sp>
      <p:pic>
        <p:nvPicPr>
          <p:cNvPr id="4" name="Picture 3"/>
          <p:cNvPicPr>
            <a:picLocks noChangeAspect="1"/>
          </p:cNvPicPr>
          <p:nvPr/>
        </p:nvPicPr>
        <p:blipFill>
          <a:blip r:embed="rId2"/>
          <a:stretch>
            <a:fillRect/>
          </a:stretch>
        </p:blipFill>
        <p:spPr>
          <a:xfrm>
            <a:off x="968420" y="2497726"/>
            <a:ext cx="9950268" cy="3210741"/>
          </a:xfrm>
          <a:prstGeom prst="rect">
            <a:avLst/>
          </a:prstGeom>
        </p:spPr>
      </p:pic>
    </p:spTree>
    <p:extLst>
      <p:ext uri="{BB962C8B-B14F-4D97-AF65-F5344CB8AC3E}">
        <p14:creationId xmlns:p14="http://schemas.microsoft.com/office/powerpoint/2010/main" val="2278037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3142" y="352698"/>
            <a:ext cx="10515600" cy="731520"/>
          </a:xfrm>
        </p:spPr>
        <p:txBody>
          <a:bodyPr/>
          <a:lstStyle/>
          <a:p>
            <a:r>
              <a:rPr lang="en-GB" dirty="0" smtClean="0"/>
              <a:t>Behaviour policy</a:t>
            </a:r>
            <a:endParaRPr lang="en-GB" dirty="0"/>
          </a:p>
        </p:txBody>
      </p:sp>
      <p:sp>
        <p:nvSpPr>
          <p:cNvPr id="3" name="Content Placeholder 2"/>
          <p:cNvSpPr>
            <a:spLocks noGrp="1"/>
          </p:cNvSpPr>
          <p:nvPr>
            <p:ph idx="1"/>
          </p:nvPr>
        </p:nvSpPr>
        <p:spPr>
          <a:xfrm>
            <a:off x="653142" y="1867989"/>
            <a:ext cx="9862457" cy="4990010"/>
          </a:xfrm>
        </p:spPr>
        <p:txBody>
          <a:bodyPr>
            <a:normAutofit fontScale="70000" lnSpcReduction="20000"/>
          </a:bodyPr>
          <a:lstStyle/>
          <a:p>
            <a:pPr marL="0" indent="0">
              <a:buNone/>
            </a:pPr>
            <a:r>
              <a:rPr lang="en-GB" b="1" dirty="0" smtClean="0">
                <a:solidFill>
                  <a:schemeClr val="accent3">
                    <a:lumMod val="50000"/>
                  </a:schemeClr>
                </a:solidFill>
              </a:rPr>
              <a:t>The role of adults </a:t>
            </a:r>
            <a:r>
              <a:rPr lang="en-GB" dirty="0" smtClean="0">
                <a:solidFill>
                  <a:schemeClr val="accent3">
                    <a:lumMod val="50000"/>
                  </a:schemeClr>
                </a:solidFill>
              </a:rPr>
              <a:t>(including staff, parents, governors and community visitors)</a:t>
            </a:r>
          </a:p>
          <a:p>
            <a:r>
              <a:rPr lang="en-GB" dirty="0" smtClean="0">
                <a:solidFill>
                  <a:schemeClr val="accent3">
                    <a:lumMod val="50000"/>
                  </a:schemeClr>
                </a:solidFill>
              </a:rPr>
              <a:t>- </a:t>
            </a:r>
            <a:r>
              <a:rPr lang="en-GB" dirty="0">
                <a:solidFill>
                  <a:schemeClr val="accent3">
                    <a:lumMod val="50000"/>
                  </a:schemeClr>
                </a:solidFill>
              </a:rPr>
              <a:t>To promote an awareness of everybody’s individual needs.</a:t>
            </a:r>
          </a:p>
          <a:p>
            <a:r>
              <a:rPr lang="en-GB" dirty="0">
                <a:solidFill>
                  <a:schemeClr val="accent3">
                    <a:lumMod val="50000"/>
                  </a:schemeClr>
                </a:solidFill>
              </a:rPr>
              <a:t>- To model pro-social behaviour and take pride in their school, their class, their work, their environment and their relationships with others.</a:t>
            </a:r>
          </a:p>
          <a:p>
            <a:r>
              <a:rPr lang="en-GB" dirty="0">
                <a:solidFill>
                  <a:schemeClr val="accent3">
                    <a:lumMod val="50000"/>
                  </a:schemeClr>
                </a:solidFill>
              </a:rPr>
              <a:t>- To ensure that all behaviour is addressed consistently and in relation to our three school rules.</a:t>
            </a:r>
          </a:p>
          <a:p>
            <a:r>
              <a:rPr lang="en-GB" dirty="0">
                <a:solidFill>
                  <a:schemeClr val="accent3">
                    <a:lumMod val="50000"/>
                  </a:schemeClr>
                </a:solidFill>
              </a:rPr>
              <a:t>- To hold a restorative conversation for all behaviour incidents.</a:t>
            </a:r>
          </a:p>
          <a:p>
            <a:r>
              <a:rPr lang="en-GB" dirty="0">
                <a:solidFill>
                  <a:schemeClr val="accent3">
                    <a:lumMod val="50000"/>
                  </a:schemeClr>
                </a:solidFill>
              </a:rPr>
              <a:t>- To treat children fairly, consistently and sensitively, demonstrating visible kindness.</a:t>
            </a:r>
          </a:p>
          <a:p>
            <a:r>
              <a:rPr lang="en-GB" dirty="0">
                <a:solidFill>
                  <a:schemeClr val="accent3">
                    <a:lumMod val="50000"/>
                  </a:schemeClr>
                </a:solidFill>
              </a:rPr>
              <a:t>- To celebrate and praise children’s achievements, successes and efforts.</a:t>
            </a:r>
          </a:p>
          <a:p>
            <a:r>
              <a:rPr lang="en-GB" dirty="0">
                <a:solidFill>
                  <a:schemeClr val="accent3">
                    <a:lumMod val="50000"/>
                  </a:schemeClr>
                </a:solidFill>
              </a:rPr>
              <a:t>- To collaborate effectively to find solutions to </a:t>
            </a:r>
            <a:r>
              <a:rPr lang="en-GB" dirty="0" smtClean="0">
                <a:solidFill>
                  <a:schemeClr val="accent3">
                    <a:lumMod val="50000"/>
                  </a:schemeClr>
                </a:solidFill>
              </a:rPr>
              <a:t>antisocial </a:t>
            </a:r>
            <a:r>
              <a:rPr lang="en-GB" dirty="0">
                <a:solidFill>
                  <a:schemeClr val="accent3">
                    <a:lumMod val="50000"/>
                  </a:schemeClr>
                </a:solidFill>
              </a:rPr>
              <a:t>behaviour.</a:t>
            </a:r>
          </a:p>
          <a:p>
            <a:r>
              <a:rPr lang="en-GB" dirty="0">
                <a:solidFill>
                  <a:schemeClr val="accent3">
                    <a:lumMod val="50000"/>
                  </a:schemeClr>
                </a:solidFill>
              </a:rPr>
              <a:t>- To actively teach children about prosocial behaviour</a:t>
            </a:r>
            <a:r>
              <a:rPr lang="en-GB" dirty="0" smtClean="0">
                <a:solidFill>
                  <a:schemeClr val="accent3">
                    <a:lumMod val="50000"/>
                  </a:schemeClr>
                </a:solidFill>
              </a:rPr>
              <a:t>.</a:t>
            </a:r>
            <a:endParaRPr lang="en-GB" dirty="0">
              <a:solidFill>
                <a:schemeClr val="accent3">
                  <a:lumMod val="50000"/>
                </a:schemeClr>
              </a:solidFill>
            </a:endParaRPr>
          </a:p>
          <a:p>
            <a:pPr marL="0" indent="0">
              <a:buNone/>
            </a:pPr>
            <a:r>
              <a:rPr lang="en-GB" b="1" dirty="0" smtClean="0">
                <a:solidFill>
                  <a:schemeClr val="accent3">
                    <a:lumMod val="50000"/>
                  </a:schemeClr>
                </a:solidFill>
              </a:rPr>
              <a:t>The </a:t>
            </a:r>
            <a:r>
              <a:rPr lang="en-GB" b="1" dirty="0">
                <a:solidFill>
                  <a:schemeClr val="accent3">
                    <a:lumMod val="50000"/>
                  </a:schemeClr>
                </a:solidFill>
              </a:rPr>
              <a:t>role of children</a:t>
            </a:r>
          </a:p>
          <a:p>
            <a:r>
              <a:rPr lang="en-GB" dirty="0">
                <a:solidFill>
                  <a:schemeClr val="accent3">
                    <a:lumMod val="50000"/>
                  </a:schemeClr>
                </a:solidFill>
              </a:rPr>
              <a:t>- Be ready to learn.</a:t>
            </a:r>
          </a:p>
          <a:p>
            <a:r>
              <a:rPr lang="en-GB" dirty="0">
                <a:solidFill>
                  <a:schemeClr val="accent3">
                    <a:lumMod val="50000"/>
                  </a:schemeClr>
                </a:solidFill>
              </a:rPr>
              <a:t>- To show respect to other people and the school environment, acting in line with the school’s values.</a:t>
            </a:r>
          </a:p>
          <a:p>
            <a:r>
              <a:rPr lang="en-GB" dirty="0">
                <a:solidFill>
                  <a:schemeClr val="accent3">
                    <a:lumMod val="50000"/>
                  </a:schemeClr>
                </a:solidFill>
              </a:rPr>
              <a:t>- To behave in a prosocial way so that they keep themselves and others safe.</a:t>
            </a:r>
          </a:p>
          <a:p>
            <a:pPr marL="0" indent="0">
              <a:buNone/>
            </a:pPr>
            <a:r>
              <a:rPr lang="en-GB" b="1" dirty="0">
                <a:solidFill>
                  <a:schemeClr val="accent3">
                    <a:lumMod val="50000"/>
                  </a:schemeClr>
                </a:solidFill>
              </a:rPr>
              <a:t>The role of parents</a:t>
            </a:r>
          </a:p>
          <a:p>
            <a:r>
              <a:rPr lang="en-GB" dirty="0">
                <a:solidFill>
                  <a:schemeClr val="accent3">
                    <a:lumMod val="50000"/>
                  </a:schemeClr>
                </a:solidFill>
              </a:rPr>
              <a:t>- To help the school develop and maintain good behaviour</a:t>
            </a:r>
          </a:p>
          <a:p>
            <a:r>
              <a:rPr lang="en-GB" dirty="0">
                <a:solidFill>
                  <a:schemeClr val="accent3">
                    <a:lumMod val="50000"/>
                  </a:schemeClr>
                </a:solidFill>
              </a:rPr>
              <a:t>- To know, understand and support the school’s behaviour policy</a:t>
            </a:r>
          </a:p>
          <a:p>
            <a:r>
              <a:rPr lang="en-GB" dirty="0">
                <a:solidFill>
                  <a:schemeClr val="accent3">
                    <a:lumMod val="50000"/>
                  </a:schemeClr>
                </a:solidFill>
              </a:rPr>
              <a:t>- To build positive relationships with the </a:t>
            </a:r>
            <a:r>
              <a:rPr lang="en-GB" dirty="0" smtClean="0">
                <a:solidFill>
                  <a:schemeClr val="accent3">
                    <a:lumMod val="50000"/>
                  </a:schemeClr>
                </a:solidFill>
              </a:rPr>
              <a:t>school</a:t>
            </a:r>
            <a:endParaRPr lang="en-GB" dirty="0">
              <a:solidFill>
                <a:schemeClr val="accent3">
                  <a:lumMod val="50000"/>
                </a:schemeClr>
              </a:solidFill>
            </a:endParaRPr>
          </a:p>
        </p:txBody>
      </p:sp>
    </p:spTree>
    <p:extLst>
      <p:ext uri="{BB962C8B-B14F-4D97-AF65-F5344CB8AC3E}">
        <p14:creationId xmlns:p14="http://schemas.microsoft.com/office/powerpoint/2010/main" val="90640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01139" y="4519748"/>
            <a:ext cx="1123405" cy="523220"/>
          </a:xfrm>
          <a:prstGeom prst="rect">
            <a:avLst/>
          </a:prstGeom>
          <a:noFill/>
        </p:spPr>
        <p:txBody>
          <a:bodyPr wrap="square" rtlCol="0">
            <a:spAutoFit/>
          </a:bodyPr>
          <a:lstStyle/>
          <a:p>
            <a:r>
              <a:rPr lang="en-GB" sz="2800" dirty="0" smtClean="0">
                <a:solidFill>
                  <a:schemeClr val="bg1"/>
                </a:solidFill>
                <a:latin typeface="Letter-join Basic 40" panose="02000505000000020003" pitchFamily="50" charset="0"/>
              </a:rPr>
              <a:t>Ready</a:t>
            </a:r>
            <a:endParaRPr lang="en-GB" sz="2800" dirty="0">
              <a:solidFill>
                <a:schemeClr val="bg1"/>
              </a:solidFill>
              <a:latin typeface="Letter-join Basic 40" panose="02000505000000020003" pitchFamily="50" charset="0"/>
            </a:endParaRPr>
          </a:p>
        </p:txBody>
      </p:sp>
      <p:sp>
        <p:nvSpPr>
          <p:cNvPr id="8" name="TextBox 7"/>
          <p:cNvSpPr txBox="1"/>
          <p:nvPr/>
        </p:nvSpPr>
        <p:spPr>
          <a:xfrm>
            <a:off x="4308566" y="4519747"/>
            <a:ext cx="1395548" cy="523220"/>
          </a:xfrm>
          <a:prstGeom prst="rect">
            <a:avLst/>
          </a:prstGeom>
          <a:noFill/>
        </p:spPr>
        <p:txBody>
          <a:bodyPr wrap="square" rtlCol="0">
            <a:spAutoFit/>
          </a:bodyPr>
          <a:lstStyle/>
          <a:p>
            <a:r>
              <a:rPr lang="en-GB" sz="2800" dirty="0" smtClean="0">
                <a:solidFill>
                  <a:schemeClr val="bg1"/>
                </a:solidFill>
                <a:latin typeface="Letter-join Basic 40" panose="02000505000000020003" pitchFamily="50" charset="0"/>
              </a:rPr>
              <a:t>Respect</a:t>
            </a:r>
            <a:endParaRPr lang="en-GB" sz="2800" dirty="0">
              <a:solidFill>
                <a:schemeClr val="bg1"/>
              </a:solidFill>
              <a:latin typeface="Letter-join Basic 40" panose="02000505000000020003" pitchFamily="50" charset="0"/>
            </a:endParaRPr>
          </a:p>
        </p:txBody>
      </p:sp>
      <p:sp>
        <p:nvSpPr>
          <p:cNvPr id="9" name="TextBox 8"/>
          <p:cNvSpPr txBox="1"/>
          <p:nvPr/>
        </p:nvSpPr>
        <p:spPr>
          <a:xfrm>
            <a:off x="7173141" y="4505624"/>
            <a:ext cx="808808" cy="523220"/>
          </a:xfrm>
          <a:prstGeom prst="rect">
            <a:avLst/>
          </a:prstGeom>
          <a:noFill/>
        </p:spPr>
        <p:txBody>
          <a:bodyPr wrap="square" rtlCol="0">
            <a:spAutoFit/>
          </a:bodyPr>
          <a:lstStyle/>
          <a:p>
            <a:r>
              <a:rPr lang="en-GB" sz="2800" dirty="0" smtClean="0">
                <a:solidFill>
                  <a:schemeClr val="bg1"/>
                </a:solidFill>
                <a:latin typeface="Letter-join Basic 40" panose="02000505000000020003" pitchFamily="50" charset="0"/>
              </a:rPr>
              <a:t>Safe</a:t>
            </a:r>
            <a:endParaRPr lang="en-GB" sz="2800" dirty="0">
              <a:solidFill>
                <a:schemeClr val="bg1"/>
              </a:solidFill>
              <a:latin typeface="Letter-join Basic 40" panose="02000505000000020003" pitchFamily="50" charset="0"/>
            </a:endParaRPr>
          </a:p>
        </p:txBody>
      </p:sp>
      <p:sp>
        <p:nvSpPr>
          <p:cNvPr id="10" name="Content Placeholder 9"/>
          <p:cNvSpPr>
            <a:spLocks noGrp="1"/>
          </p:cNvSpPr>
          <p:nvPr>
            <p:ph idx="1"/>
          </p:nvPr>
        </p:nvSpPr>
        <p:spPr/>
        <p:txBody>
          <a:bodyPr/>
          <a:lstStyle/>
          <a:p>
            <a:endParaRPr lang="en-GB"/>
          </a:p>
        </p:txBody>
      </p:sp>
    </p:spTree>
    <p:extLst>
      <p:ext uri="{BB962C8B-B14F-4D97-AF65-F5344CB8AC3E}">
        <p14:creationId xmlns:p14="http://schemas.microsoft.com/office/powerpoint/2010/main" val="519993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Behaviour curriculum</a:t>
            </a:r>
            <a:endParaRPr lang="en-GB" dirty="0"/>
          </a:p>
        </p:txBody>
      </p:sp>
      <p:sp>
        <p:nvSpPr>
          <p:cNvPr id="4" name="Content Placeholder 2"/>
          <p:cNvSpPr>
            <a:spLocks noGrp="1"/>
          </p:cNvSpPr>
          <p:nvPr>
            <p:ph idx="1"/>
          </p:nvPr>
        </p:nvSpPr>
        <p:spPr/>
        <p:txBody>
          <a:bodyPr/>
          <a:lstStyle/>
          <a:p>
            <a:r>
              <a:rPr lang="en-GB" dirty="0" smtClean="0"/>
              <a:t>Pro-social versus anti-social</a:t>
            </a:r>
          </a:p>
          <a:p>
            <a:pPr marL="0" indent="0">
              <a:buNone/>
            </a:pPr>
            <a:r>
              <a:rPr lang="en-GB" dirty="0"/>
              <a:t>The Curriculum</a:t>
            </a:r>
          </a:p>
          <a:p>
            <a:r>
              <a:rPr lang="en-GB" dirty="0"/>
              <a:t>We teach children how to behave in a prosocial manner through modelling, positive praise and direct teaching. Pupils are encouraged to participate actively in PSHE, PE and RE lessons as well as daily assemblies, all of which embed the school’s core values and ethos.</a:t>
            </a:r>
          </a:p>
          <a:p>
            <a:endParaRPr lang="en-GB" dirty="0" smtClean="0"/>
          </a:p>
          <a:p>
            <a:endParaRPr lang="en-GB" dirty="0"/>
          </a:p>
        </p:txBody>
      </p:sp>
    </p:spTree>
    <p:extLst>
      <p:ext uri="{BB962C8B-B14F-4D97-AF65-F5344CB8AC3E}">
        <p14:creationId xmlns:p14="http://schemas.microsoft.com/office/powerpoint/2010/main" val="4164121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Strategies</a:t>
            </a:r>
            <a:endParaRPr lang="en-GB" dirty="0"/>
          </a:p>
        </p:txBody>
      </p:sp>
      <p:sp>
        <p:nvSpPr>
          <p:cNvPr id="5" name="Content Placeholder 4"/>
          <p:cNvSpPr>
            <a:spLocks noGrp="1"/>
          </p:cNvSpPr>
          <p:nvPr>
            <p:ph idx="1"/>
          </p:nvPr>
        </p:nvSpPr>
        <p:spPr/>
        <p:txBody>
          <a:bodyPr>
            <a:normAutofit fontScale="85000" lnSpcReduction="20000"/>
          </a:bodyPr>
          <a:lstStyle/>
          <a:p>
            <a:r>
              <a:rPr lang="en-GB" dirty="0" smtClean="0"/>
              <a:t>Positive behaviour management strategies</a:t>
            </a:r>
          </a:p>
          <a:p>
            <a:r>
              <a:rPr lang="en-GB" dirty="0" smtClean="0"/>
              <a:t>Teaching pro-social behaviours and routines</a:t>
            </a:r>
          </a:p>
          <a:p>
            <a:r>
              <a:rPr lang="en-GB" dirty="0" smtClean="0"/>
              <a:t>Implementing the Thrive approach across the school</a:t>
            </a:r>
          </a:p>
          <a:p>
            <a:r>
              <a:rPr lang="en-GB" dirty="0" smtClean="0"/>
              <a:t>Implementing a whole school approach to the teaching of RSE and PSHE</a:t>
            </a:r>
          </a:p>
          <a:p>
            <a:r>
              <a:rPr lang="en-GB" dirty="0" smtClean="0"/>
              <a:t>Reviewing the development and supervision of the school inside and out to ensure provision is safe, inclusive and supports pupils’ emotional well-being</a:t>
            </a:r>
          </a:p>
          <a:p>
            <a:r>
              <a:rPr lang="en-GB" dirty="0" smtClean="0"/>
              <a:t>Targeting pupils with Thrive sessions</a:t>
            </a:r>
          </a:p>
          <a:p>
            <a:r>
              <a:rPr lang="en-GB" dirty="0" smtClean="0"/>
              <a:t>Social skills groups for vulnerable individuals and groups through Thrive</a:t>
            </a:r>
          </a:p>
          <a:p>
            <a:r>
              <a:rPr lang="en-GB" dirty="0" smtClean="0"/>
              <a:t>Mixed aged houses – collaboration</a:t>
            </a:r>
          </a:p>
          <a:p>
            <a:r>
              <a:rPr lang="en-GB" dirty="0" smtClean="0"/>
              <a:t>Ensuring playtimes are a positive experience – zoning, providing activities, maximising staff on duty, high-vis, monitoring identified hotspots</a:t>
            </a:r>
          </a:p>
          <a:p>
            <a:r>
              <a:rPr lang="en-GB" dirty="0" smtClean="0"/>
              <a:t>Transition</a:t>
            </a:r>
          </a:p>
          <a:p>
            <a:endParaRPr lang="en-GB" dirty="0"/>
          </a:p>
        </p:txBody>
      </p:sp>
    </p:spTree>
    <p:extLst>
      <p:ext uri="{BB962C8B-B14F-4D97-AF65-F5344CB8AC3E}">
        <p14:creationId xmlns:p14="http://schemas.microsoft.com/office/powerpoint/2010/main" val="4204455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2993" y="511518"/>
            <a:ext cx="11046823" cy="1384995"/>
          </a:xfrm>
          <a:prstGeom prst="rect">
            <a:avLst/>
          </a:prstGeom>
        </p:spPr>
        <p:txBody>
          <a:bodyPr wrap="square">
            <a:spAutoFit/>
          </a:bodyPr>
          <a:lstStyle/>
          <a:p>
            <a:r>
              <a:rPr lang="en-GB" sz="2800" dirty="0">
                <a:solidFill>
                  <a:schemeClr val="bg1"/>
                </a:solidFill>
              </a:rPr>
              <a:t>Alongside Thrive, we also follow the Cambridgeshire STEPS programme which aims to recognise pro and antisocial behaviour, emphasising the need to reflect, repair and restore.</a:t>
            </a:r>
          </a:p>
        </p:txBody>
      </p:sp>
      <p:sp>
        <p:nvSpPr>
          <p:cNvPr id="5" name="Rectangle 4"/>
          <p:cNvSpPr/>
          <p:nvPr/>
        </p:nvSpPr>
        <p:spPr>
          <a:xfrm>
            <a:off x="552993" y="2577797"/>
            <a:ext cx="11164390" cy="3416320"/>
          </a:xfrm>
          <a:prstGeom prst="rect">
            <a:avLst/>
          </a:prstGeom>
        </p:spPr>
        <p:txBody>
          <a:bodyPr wrap="square">
            <a:spAutoFit/>
          </a:bodyPr>
          <a:lstStyle/>
          <a:p>
            <a:r>
              <a:rPr lang="en-GB" sz="2400" dirty="0">
                <a:solidFill>
                  <a:schemeClr val="accent3">
                    <a:lumMod val="50000"/>
                  </a:schemeClr>
                </a:solidFill>
                <a:latin typeface="Calibri" panose="020F0502020204030204" pitchFamily="34" charset="0"/>
                <a:cs typeface="Calibri" panose="020F0502020204030204" pitchFamily="34" charset="0"/>
              </a:rPr>
              <a:t>- Educational Consequences</a:t>
            </a:r>
          </a:p>
          <a:p>
            <a:r>
              <a:rPr lang="en-GB" sz="2400" dirty="0">
                <a:solidFill>
                  <a:schemeClr val="accent3">
                    <a:lumMod val="50000"/>
                  </a:schemeClr>
                </a:solidFill>
                <a:latin typeface="Calibri" panose="020F0502020204030204" pitchFamily="34" charset="0"/>
                <a:cs typeface="Calibri" panose="020F0502020204030204" pitchFamily="34" charset="0"/>
              </a:rPr>
              <a:t>The goal for this is to stop a child’s antisocial behaviour and support them in making prosocial choices. This involves helping to teach the child to learn from their behaviour.</a:t>
            </a:r>
          </a:p>
          <a:p>
            <a:r>
              <a:rPr lang="en-GB" sz="2400" dirty="0">
                <a:solidFill>
                  <a:schemeClr val="accent3">
                    <a:lumMod val="50000"/>
                  </a:schemeClr>
                </a:solidFill>
                <a:latin typeface="Calibri" panose="020F0502020204030204" pitchFamily="34" charset="0"/>
                <a:cs typeface="Calibri" panose="020F0502020204030204" pitchFamily="34" charset="0"/>
              </a:rPr>
              <a:t>Example: Child running down the corridor is asked to come back and walk down the corridor at break.</a:t>
            </a:r>
          </a:p>
          <a:p>
            <a:r>
              <a:rPr lang="en-GB" sz="2400" dirty="0">
                <a:solidFill>
                  <a:schemeClr val="accent3">
                    <a:lumMod val="50000"/>
                  </a:schemeClr>
                </a:solidFill>
                <a:latin typeface="Calibri" panose="020F0502020204030204" pitchFamily="34" charset="0"/>
                <a:cs typeface="Calibri" panose="020F0502020204030204" pitchFamily="34" charset="0"/>
              </a:rPr>
              <a:t>- Protective Consequences</a:t>
            </a:r>
          </a:p>
          <a:p>
            <a:r>
              <a:rPr lang="en-GB" sz="2400" dirty="0">
                <a:solidFill>
                  <a:schemeClr val="accent3">
                    <a:lumMod val="50000"/>
                  </a:schemeClr>
                </a:solidFill>
                <a:latin typeface="Calibri" panose="020F0502020204030204" pitchFamily="34" charset="0"/>
                <a:cs typeface="Calibri" panose="020F0502020204030204" pitchFamily="34" charset="0"/>
              </a:rPr>
              <a:t>The goal is to protect and therefore keep everyone safe including the child.</a:t>
            </a:r>
          </a:p>
          <a:p>
            <a:r>
              <a:rPr lang="en-GB" sz="2400" dirty="0">
                <a:solidFill>
                  <a:schemeClr val="accent3">
                    <a:lumMod val="50000"/>
                  </a:schemeClr>
                </a:solidFill>
                <a:latin typeface="Calibri" panose="020F0502020204030204" pitchFamily="34" charset="0"/>
                <a:cs typeface="Calibri" panose="020F0502020204030204" pitchFamily="34" charset="0"/>
              </a:rPr>
              <a:t>Example: Child has break at a different time to his/her peers as has shown extreme antisocial behaviour.</a:t>
            </a:r>
            <a:endParaRPr lang="en-GB" sz="2400" b="0" i="0" dirty="0">
              <a:solidFill>
                <a:schemeClr val="accent3">
                  <a:lumMod val="50000"/>
                </a:schemeClr>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8664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solidFill>
                  <a:schemeClr val="accent6">
                    <a:lumMod val="50000"/>
                  </a:schemeClr>
                </a:solidFill>
              </a:rPr>
              <a:t>Online Safety</a:t>
            </a:r>
            <a:endParaRPr lang="en-GB" dirty="0">
              <a:solidFill>
                <a:schemeClr val="accent6">
                  <a:lumMod val="50000"/>
                </a:schemeClr>
              </a:solidFill>
            </a:endParaRPr>
          </a:p>
        </p:txBody>
      </p:sp>
    </p:spTree>
    <p:extLst>
      <p:ext uri="{BB962C8B-B14F-4D97-AF65-F5344CB8AC3E}">
        <p14:creationId xmlns:p14="http://schemas.microsoft.com/office/powerpoint/2010/main" val="230274594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352</TotalTime>
  <Words>717</Words>
  <Application>Microsoft Office PowerPoint</Application>
  <PresentationFormat>Widescreen</PresentationFormat>
  <Paragraphs>72</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Gill Sans MT</vt:lpstr>
      <vt:lpstr>Letter-join Basic 40</vt:lpstr>
      <vt:lpstr>Wingdings 2</vt:lpstr>
      <vt:lpstr>Dividend</vt:lpstr>
      <vt:lpstr>Safety at Isle of Ely: Parent Forum 2nd December 2022</vt:lpstr>
      <vt:lpstr>Safety at Isle of Ely</vt:lpstr>
      <vt:lpstr>School Rules</vt:lpstr>
      <vt:lpstr>Behaviour policy</vt:lpstr>
      <vt:lpstr>PowerPoint Presentation</vt:lpstr>
      <vt:lpstr>Behaviour curriculum</vt:lpstr>
      <vt:lpstr>Strategies</vt:lpstr>
      <vt:lpstr>PowerPoint Presentation</vt:lpstr>
      <vt:lpstr>Online Safety</vt:lpstr>
      <vt:lpstr>Important legal documents used by school help with:</vt:lpstr>
      <vt:lpstr>National agenda</vt:lpstr>
      <vt:lpstr>Key findingS</vt:lpstr>
      <vt:lpstr>Risk vs benefit</vt:lpstr>
      <vt:lpstr>PowerPoint Presentation</vt:lpstr>
      <vt:lpstr>PowerPoint Presentation</vt:lpstr>
      <vt:lpstr>Education</vt:lpstr>
      <vt:lpstr>Rate yourself!</vt:lpstr>
    </vt:vector>
  </TitlesOfParts>
  <Company>ALT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Safety training</dc:title>
  <dc:creator>Neil Lloyd</dc:creator>
  <cp:lastModifiedBy>Neil Lloyd</cp:lastModifiedBy>
  <cp:revision>33</cp:revision>
  <dcterms:created xsi:type="dcterms:W3CDTF">2022-08-30T09:19:30Z</dcterms:created>
  <dcterms:modified xsi:type="dcterms:W3CDTF">2022-12-02T16:04:17Z</dcterms:modified>
</cp:coreProperties>
</file>