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F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1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58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1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01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4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11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8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90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2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AD8-C785-4841-AD99-C644B242160F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52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89AD8-C785-4841-AD99-C644B242160F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C247F-48B7-4FF2-98F3-AC82A8738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434903"/>
              </p:ext>
            </p:extLst>
          </p:nvPr>
        </p:nvGraphicFramePr>
        <p:xfrm>
          <a:off x="5917474" y="1276245"/>
          <a:ext cx="5696324" cy="22020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96324">
                  <a:extLst>
                    <a:ext uri="{9D8B030D-6E8A-4147-A177-3AD203B41FA5}">
                      <a16:colId xmlns:a16="http://schemas.microsoft.com/office/drawing/2014/main" val="871901910"/>
                    </a:ext>
                  </a:extLst>
                </a:gridCol>
              </a:tblGrid>
              <a:tr h="35970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Letter-join Plus 8" panose="02000505000000020003" pitchFamily="50" charset="0"/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008497"/>
                  </a:ext>
                </a:extLst>
              </a:tr>
              <a:tr h="1836296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Letter-join Plus 8" panose="02000505000000020003" pitchFamily="50" charset="0"/>
                          <a:ea typeface="+mn-ea"/>
                          <a:cs typeface="+mn-cs"/>
                        </a:rPr>
                        <a:t>The songs of World War 2 were often very sentimental.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Letter-join Plus 8" panose="02000505000000020003" pitchFamily="50" charset="0"/>
                          <a:ea typeface="+mn-ea"/>
                          <a:cs typeface="+mn-cs"/>
                        </a:rPr>
                        <a:t>They were a way of sharing hope and of understanding the feelings of those who were effected by the war effort.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Letter-join Plus 8" panose="02000505000000020003" pitchFamily="50" charset="0"/>
                          <a:ea typeface="+mn-ea"/>
                          <a:cs typeface="+mn-cs"/>
                        </a:rPr>
                        <a:t>‘The White Cliffs of Dover’ was famously recorded by Vera Lynn and was sung to troops abroad as an anthem to raise morale</a:t>
                      </a:r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Letter-join Plus 8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733816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5982043" y="251914"/>
            <a:ext cx="5567185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s://lh5.googleusercontent.com/YHgYbLJbhvyQcPcq97FOk3TcK-0vC45XzD2hFaYf78ZiImkSyVNUwKGmTIq3klBxGr2LswuOnDcsQDongAyigpPl0qKFjjm5fIWdAwMvw30Wb7RX8Jv2Bb2EB7g-VWolBgDIfGBL1n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30" y="233362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75819" y="240418"/>
            <a:ext cx="3410458" cy="3847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900" dirty="0" smtClean="0">
                <a:latin typeface="Letter-join Plus 36" panose="02000505000000020003" pitchFamily="50" charset="0"/>
              </a:rPr>
              <a:t>Music </a:t>
            </a:r>
            <a:r>
              <a:rPr lang="en-GB" sz="1900" dirty="0">
                <a:latin typeface="Letter-join Plus 36" panose="02000505000000020003" pitchFamily="50" charset="0"/>
              </a:rPr>
              <a:t>Knowledge Organiser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68516" y="757237"/>
            <a:ext cx="3417761" cy="3847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900" dirty="0">
                <a:latin typeface="Letter-join Plus 36" panose="02000505000000020003" pitchFamily="50" charset="0"/>
              </a:rPr>
              <a:t>Year 6: Summer Term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3502" y="449920"/>
            <a:ext cx="70442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Letter-join Plus 36" panose="02000505000000020003" pitchFamily="50" charset="0"/>
              </a:rPr>
              <a:t> </a:t>
            </a:r>
            <a:r>
              <a:rPr lang="en-US" sz="2800" b="1" dirty="0" smtClean="0">
                <a:latin typeface="Letter-join Plus 36" panose="02000505000000020003" pitchFamily="50" charset="0"/>
              </a:rPr>
              <a:t>Songs of World War 2</a:t>
            </a:r>
            <a:endParaRPr lang="en-US" sz="2800" b="1" dirty="0">
              <a:latin typeface="Letter-join Plus 36" panose="02000505000000020003" pitchFamily="50" charset="0"/>
            </a:endParaRPr>
          </a:p>
          <a:p>
            <a:endParaRPr lang="en-GB" sz="3600" dirty="0">
              <a:latin typeface="Letter-join Plus 36" panose="02000505000000020003" pitchFamily="50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981673"/>
              </p:ext>
            </p:extLst>
          </p:nvPr>
        </p:nvGraphicFramePr>
        <p:xfrm>
          <a:off x="342518" y="1424550"/>
          <a:ext cx="4729079" cy="5168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904">
                  <a:extLst>
                    <a:ext uri="{9D8B030D-6E8A-4147-A177-3AD203B41FA5}">
                      <a16:colId xmlns:a16="http://schemas.microsoft.com/office/drawing/2014/main" val="2007880241"/>
                    </a:ext>
                  </a:extLst>
                </a:gridCol>
                <a:gridCol w="3189175">
                  <a:extLst>
                    <a:ext uri="{9D8B030D-6E8A-4147-A177-3AD203B41FA5}">
                      <a16:colId xmlns:a16="http://schemas.microsoft.com/office/drawing/2014/main" val="3153568303"/>
                    </a:ext>
                  </a:extLst>
                </a:gridCol>
              </a:tblGrid>
              <a:tr h="2934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Vocabulary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209963"/>
                  </a:ext>
                </a:extLst>
              </a:tr>
              <a:tr h="4979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50" charset="0"/>
                          <a:ea typeface="+mn-ea"/>
                          <a:cs typeface="+mn-cs"/>
                        </a:rPr>
                        <a:t>Expression</a:t>
                      </a:r>
                      <a:endParaRPr lang="en-GB" sz="1400" b="1" i="0" dirty="0">
                        <a:effectLst/>
                        <a:latin typeface="Letter-join Plus 36" panose="02000505000000020003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i="0" dirty="0"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Letter-join Plus 36" panose="02000505000000020003" pitchFamily="50" charset="0"/>
                        </a:rPr>
                        <a:t>Playing or singing with a personal response to</a:t>
                      </a:r>
                      <a:r>
                        <a:rPr lang="en-GB" sz="1400" baseline="0" dirty="0" smtClean="0">
                          <a:latin typeface="Letter-join Plus 36" panose="02000505000000020003" pitchFamily="50" charset="0"/>
                        </a:rPr>
                        <a:t> the music</a:t>
                      </a:r>
                      <a:endParaRPr lang="en-GB" sz="1400" dirty="0"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986644"/>
                  </a:ext>
                </a:extLst>
              </a:tr>
              <a:tr h="4979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50" charset="0"/>
                          <a:ea typeface="+mn-ea"/>
                          <a:cs typeface="+mn-cs"/>
                        </a:rPr>
                        <a:t>Dynamics</a:t>
                      </a:r>
                      <a:endParaRPr lang="en-GB" sz="1400" b="1" i="0" dirty="0">
                        <a:effectLst/>
                        <a:latin typeface="Letter-join Plus 36" panose="02000505000000020003" pitchFamily="50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Letter-join Plus 36" panose="02000505000000020003" pitchFamily="50" charset="0"/>
                        </a:rPr>
                        <a:t>Volume of the notes.  This often changes throughout a piece of music.</a:t>
                      </a:r>
                      <a:endParaRPr lang="en-GB" sz="1400" dirty="0"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917666"/>
                  </a:ext>
                </a:extLst>
              </a:tr>
              <a:tr h="5463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 smtClean="0"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Diaphragm</a:t>
                      </a:r>
                      <a:endParaRPr lang="en-GB" sz="1400" b="1" i="0" dirty="0"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Letter-join Plus 36" panose="02000505000000020003" pitchFamily="50" charset="0"/>
                        </a:rPr>
                        <a:t>A dome shaped muscle</a:t>
                      </a:r>
                      <a:r>
                        <a:rPr lang="en-GB" sz="1400" baseline="0" dirty="0" smtClean="0">
                          <a:latin typeface="Letter-join Plus 36" panose="02000505000000020003" pitchFamily="50" charset="0"/>
                        </a:rPr>
                        <a:t> which we use to control our breath when singing.</a:t>
                      </a:r>
                      <a:endParaRPr lang="en-GB" sz="1400" dirty="0"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994008"/>
                  </a:ext>
                </a:extLst>
              </a:tr>
              <a:tr h="5185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 smtClean="0"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Melody</a:t>
                      </a:r>
                      <a:endParaRPr lang="en-GB" sz="1400" b="1" i="0" dirty="0"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44725" algn="l"/>
                        </a:tabLst>
                      </a:pPr>
                      <a:r>
                        <a:rPr lang="en-GB" sz="1400" dirty="0" smtClean="0">
                          <a:latin typeface="Letter-join Plus 36" panose="02000505000000020003" pitchFamily="50" charset="0"/>
                        </a:rPr>
                        <a:t>The combination of pitch and rhythm</a:t>
                      </a:r>
                      <a:r>
                        <a:rPr lang="en-GB" sz="1400" baseline="0" dirty="0" smtClean="0">
                          <a:latin typeface="Letter-join Plus 36" panose="02000505000000020003" pitchFamily="50" charset="0"/>
                        </a:rPr>
                        <a:t> which forms a tune.  </a:t>
                      </a:r>
                      <a:endParaRPr lang="en-GB" sz="1400" dirty="0"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750679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50" charset="0"/>
                          <a:ea typeface="+mn-ea"/>
                          <a:cs typeface="+mn-cs"/>
                        </a:rPr>
                        <a:t>Melody line</a:t>
                      </a:r>
                      <a:endParaRPr lang="en-GB" sz="1400" b="1" i="0" dirty="0">
                        <a:effectLst/>
                        <a:latin typeface="Letter-join Plus 36" panose="02000505000000020003" pitchFamily="50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Letter-join Plus 36" panose="02000505000000020003" pitchFamily="50" charset="0"/>
                        </a:rPr>
                        <a:t>The notes that make a melody.</a:t>
                      </a:r>
                      <a:endParaRPr lang="en-US" sz="1400" b="0" dirty="0">
                        <a:latin typeface="Letter-join Plus 36" panose="02000505000000020003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546116"/>
                  </a:ext>
                </a:extLst>
              </a:tr>
              <a:tr h="524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Letter-join Plus 36" panose="02000505000000020003" pitchFamily="50" charset="0"/>
                          <a:ea typeface="+mn-ea"/>
                          <a:cs typeface="+mn-cs"/>
                        </a:rPr>
                        <a:t>Counter melody</a:t>
                      </a:r>
                      <a:endParaRPr lang="en-GB" sz="1400" b="1" i="0" dirty="0"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Letter-join Plus 8" panose="02000505000000020003" pitchFamily="50" charset="0"/>
                        </a:rPr>
                        <a:t>A melody that can be sung to complement the existing melody. It uses harmony to make it sound good, but is different to harmony because it uses a different rhythm.</a:t>
                      </a:r>
                      <a:endParaRPr lang="en-US" sz="1400" b="0" dirty="0">
                        <a:latin typeface="Letter-join Plus 8" panose="02000505000000020003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847936"/>
                  </a:ext>
                </a:extLst>
              </a:tr>
              <a:tr h="4176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 smtClean="0"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Pitch</a:t>
                      </a:r>
                      <a:endParaRPr lang="en-GB" sz="1400" b="1" i="0" dirty="0"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Letter-join Plus 36" panose="02000505000000020003" pitchFamily="50" charset="0"/>
                        </a:rPr>
                        <a:t>How high or low a note sounds</a:t>
                      </a:r>
                      <a:endParaRPr lang="en-US" sz="1400" b="0" dirty="0">
                        <a:latin typeface="Letter-join Plus 36" panose="02000505000000020003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0750803"/>
                  </a:ext>
                </a:extLst>
              </a:tr>
              <a:tr h="4193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 smtClean="0"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</a:t>
                      </a:r>
                      <a:endParaRPr lang="en-GB" sz="1400" b="1" i="0" dirty="0"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Letter-join Plus 36" panose="02000505000000020003" pitchFamily="50" charset="0"/>
                        </a:rPr>
                        <a:t>A written form of musical composition</a:t>
                      </a:r>
                      <a:endParaRPr lang="en-US" sz="1400" b="0" dirty="0">
                        <a:latin typeface="Letter-join Plus 36" panose="02000505000000020003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511421"/>
                  </a:ext>
                </a:extLst>
              </a:tr>
              <a:tr h="524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 smtClean="0"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Graphic score</a:t>
                      </a:r>
                      <a:endParaRPr lang="en-GB" sz="1400" b="1" i="0" dirty="0"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Letter-join Plus 36" panose="02000505000000020003" pitchFamily="50" charset="0"/>
                        </a:rPr>
                        <a:t>A way of writing down music</a:t>
                      </a:r>
                      <a:r>
                        <a:rPr lang="en-US" sz="1400" b="0" baseline="0" dirty="0" smtClean="0">
                          <a:latin typeface="Letter-join Plus 36" panose="02000505000000020003" pitchFamily="50" charset="0"/>
                        </a:rPr>
                        <a:t> on the page without using traditional stave notation, instead using symbols and images to represent the music.  </a:t>
                      </a:r>
                      <a:endParaRPr lang="en-US" sz="1400" b="0" dirty="0">
                        <a:latin typeface="Letter-join Plus 36" panose="02000505000000020003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3530467"/>
                  </a:ext>
                </a:extLst>
              </a:tr>
            </a:tbl>
          </a:graphicData>
        </a:graphic>
      </p:graphicFrame>
      <p:sp>
        <p:nvSpPr>
          <p:cNvPr id="13" name="AutoShape 4" descr="Carl Linnaeus | Opiliones Wiki | Fand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3989" y="3588232"/>
            <a:ext cx="4209166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84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215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Letter-join Plus 36</vt:lpstr>
      <vt:lpstr>Letter-join Plus 8</vt:lpstr>
      <vt:lpstr>Times New Roman</vt:lpstr>
      <vt:lpstr>Office Theme</vt:lpstr>
      <vt:lpstr>PowerPoint Presentation</vt:lpstr>
    </vt:vector>
  </TitlesOfParts>
  <Company>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Bradshaw-Campbell Louise</dc:creator>
  <cp:lastModifiedBy>Louise Crawley</cp:lastModifiedBy>
  <cp:revision>36</cp:revision>
  <dcterms:created xsi:type="dcterms:W3CDTF">2020-09-17T15:40:05Z</dcterms:created>
  <dcterms:modified xsi:type="dcterms:W3CDTF">2023-04-18T08:48:02Z</dcterms:modified>
</cp:coreProperties>
</file>